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928" r:id="rId2"/>
  </p:sldMasterIdLst>
  <p:notesMasterIdLst>
    <p:notesMasterId r:id="rId28"/>
  </p:notesMasterIdLst>
  <p:sldIdLst>
    <p:sldId id="347" r:id="rId3"/>
    <p:sldId id="329" r:id="rId4"/>
    <p:sldId id="349" r:id="rId5"/>
    <p:sldId id="343" r:id="rId6"/>
    <p:sldId id="344" r:id="rId7"/>
    <p:sldId id="346" r:id="rId8"/>
    <p:sldId id="289" r:id="rId9"/>
    <p:sldId id="364" r:id="rId10"/>
    <p:sldId id="365" r:id="rId11"/>
    <p:sldId id="366" r:id="rId12"/>
    <p:sldId id="294" r:id="rId13"/>
    <p:sldId id="360" r:id="rId14"/>
    <p:sldId id="361" r:id="rId15"/>
    <p:sldId id="362" r:id="rId16"/>
    <p:sldId id="368" r:id="rId17"/>
    <p:sldId id="369" r:id="rId18"/>
    <p:sldId id="303" r:id="rId19"/>
    <p:sldId id="307" r:id="rId20"/>
    <p:sldId id="359" r:id="rId21"/>
    <p:sldId id="311" r:id="rId22"/>
    <p:sldId id="314" r:id="rId23"/>
    <p:sldId id="315" r:id="rId24"/>
    <p:sldId id="324" r:id="rId25"/>
    <p:sldId id="367" r:id="rId26"/>
    <p:sldId id="326"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0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734" autoAdjust="0"/>
    <p:restoredTop sz="94698" autoAdjust="0"/>
  </p:normalViewPr>
  <p:slideViewPr>
    <p:cSldViewPr>
      <p:cViewPr>
        <p:scale>
          <a:sx n="75" d="100"/>
          <a:sy n="75" d="100"/>
        </p:scale>
        <p:origin x="-100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E78C87BE-9DD5-4866-B3DE-9A064FAF7323}" type="datetimeFigureOut">
              <a:rPr lang="en-US"/>
              <a:pPr>
                <a:defRPr/>
              </a:pPr>
              <a:t>12/8/2020</a:t>
            </a:fld>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2A7C1A07-E9F2-4244-84C6-54B9B2B325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596E9C9-C7AB-4A0F-8A37-AC7733ABC2E3}" type="datetimeFigureOut">
              <a:rPr lang="fr-FR"/>
              <a:pPr>
                <a:defRPr/>
              </a:pPr>
              <a:t>08/12/2020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87B8285-8150-471B-A9B6-B347A3AB62FB}"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60C1E531-6407-43C4-AAE9-8A8E8C6A3B09}" type="datetimeFigureOut">
              <a:rPr lang="fr-FR" smtClean="0"/>
              <a:pPr>
                <a:defRPr/>
              </a:pPr>
              <a:t>08/12/2020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60C1E531-6407-43C4-AAE9-8A8E8C6A3B09}" type="datetimeFigureOut">
              <a:rPr lang="fr-FR" smtClean="0"/>
              <a:pPr>
                <a:defRPr/>
              </a:pPr>
              <a:t>08/12/2020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31200ED8-7262-4F90-9C6B-030C1B8533FF}"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8B05F095-BE83-4D69-A7A7-87D478EE945D}" type="datetimeFigureOut">
              <a:rPr lang="fr-FR"/>
              <a:pPr>
                <a:defRPr/>
              </a:pPr>
              <a:t>08/12/2020</a:t>
            </a:fld>
            <a:endParaRPr lang="fr-FR"/>
          </a:p>
        </p:txBody>
      </p:sp>
      <p:sp>
        <p:nvSpPr>
          <p:cNvPr id="8" name="Footer Placeholder 5"/>
          <p:cNvSpPr>
            <a:spLocks noGrp="1"/>
          </p:cNvSpPr>
          <p:nvPr>
            <p:ph type="ftr" sz="quarter" idx="16"/>
          </p:nvPr>
        </p:nvSpPr>
        <p:spPr/>
        <p:txBody>
          <a:bodyPr/>
          <a:lstStyle>
            <a:lvl1pPr>
              <a:defRPr/>
            </a:lvl1pPr>
          </a:lstStyle>
          <a:p>
            <a:pPr>
              <a:defRPr/>
            </a:pPr>
            <a:endParaRPr lang="fr-FR"/>
          </a:p>
        </p:txBody>
      </p:sp>
      <p:sp>
        <p:nvSpPr>
          <p:cNvPr id="9" name="Slide Number Placeholder 6"/>
          <p:cNvSpPr>
            <a:spLocks noGrp="1"/>
          </p:cNvSpPr>
          <p:nvPr>
            <p:ph type="sldNum" sz="quarter" idx="17"/>
          </p:nvPr>
        </p:nvSpPr>
        <p:spPr/>
        <p:txBody>
          <a:bodyPr/>
          <a:lstStyle>
            <a:lvl1pPr>
              <a:defRPr/>
            </a:lvl1pPr>
          </a:lstStyle>
          <a:p>
            <a:pPr>
              <a:defRPr/>
            </a:pPr>
            <a:fld id="{5D14318B-48B8-4EFB-B579-203BDB315EE9}"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41002E7-AB7A-45C8-8940-8754E35A0B81}" type="datetimeFigureOut">
              <a:rPr lang="fr-FR" smtClean="0"/>
              <a:pPr>
                <a:defRPr/>
              </a:pPr>
              <a:t>08/12/2020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C2D1801-0EC0-4B4D-8165-58C277F6D2E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2195D4-DFFB-445D-B526-9DDDC3C7BB95}" type="datetimeFigureOut">
              <a:rPr lang="fr-FR" smtClean="0"/>
              <a:pPr/>
              <a:t>08/12/2020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8F297D-3CFB-478F-AB2B-0550C8E6B1E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60C1E531-6407-43C4-AAE9-8A8E8C6A3B09}" type="datetimeFigureOut">
              <a:rPr lang="fr-FR" smtClean="0"/>
              <a:pPr>
                <a:defRPr/>
              </a:pPr>
              <a:t>08/12/2020</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1200ED8-7262-4F90-9C6B-030C1B8533FF}"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B8DBEB4-C133-4EE4-AC10-99A7A4E40A0E}" type="datetimeFigureOut">
              <a:rPr lang="fr-FR" smtClean="0"/>
              <a:pPr/>
              <a:t>08/12/2020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7AF116-6AFF-4E3D-BECF-4761E83AB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defRPr sz="1200">
                <a:solidFill>
                  <a:srgbClr val="FFFFFF"/>
                </a:solidFill>
                <a:cs typeface="+mn-cs"/>
              </a:defRPr>
            </a:lvl1pPr>
          </a:lstStyle>
          <a:p>
            <a:pPr>
              <a:defRPr/>
            </a:pPr>
            <a:fld id="{F9CD451F-7AE7-47A2-BAB4-BEB7EEE46EA9}" type="datetimeFigureOut">
              <a:rPr lang="fr-FR"/>
              <a:pPr>
                <a:defRPr/>
              </a:pPr>
              <a:t>08/12/2020</a:t>
            </a:fld>
            <a:endParaRPr lang="fr-FR"/>
          </a:p>
        </p:txBody>
      </p:sp>
      <p:sp>
        <p:nvSpPr>
          <p:cNvPr id="12" name="Footer Placeholder 5"/>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a:solidFill>
                  <a:srgbClr val="FFFFFF"/>
                </a:solidFill>
                <a:cs typeface="+mn-cs"/>
              </a:defRPr>
            </a:lvl1pPr>
          </a:lstStyle>
          <a:p>
            <a:pPr>
              <a:defRPr/>
            </a:pPr>
            <a:endParaRPr lang="fr-FR"/>
          </a:p>
        </p:txBody>
      </p:sp>
      <p:sp>
        <p:nvSpPr>
          <p:cNvPr id="13" name="Slide Number Placeholder 6"/>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cs typeface="+mn-cs"/>
              </a:defRPr>
            </a:lvl1pPr>
          </a:lstStyle>
          <a:p>
            <a:pPr>
              <a:defRPr/>
            </a:pPr>
            <a:fld id="{FF182944-AD24-486D-A74F-C35CD47D498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Lst>
  <p:txStyles>
    <p:titleStyle>
      <a:lvl1pPr algn="l" rtl="0" eaLnBrk="0" fontAlgn="base" hangingPunct="0">
        <a:spcBef>
          <a:spcPct val="0"/>
        </a:spcBef>
        <a:spcAft>
          <a:spcPct val="0"/>
        </a:spcAft>
        <a:defRPr sz="2800" kern="1200" cap="all">
          <a:solidFill>
            <a:schemeClr val="tx1"/>
          </a:solidFill>
          <a:latin typeface="Arial" charset="0"/>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Arial" charset="0"/>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Arial" charset="0"/>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Arial" charset="0"/>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Arial" charset="0"/>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Arial"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9CD451F-7AE7-47A2-BAB4-BEB7EEE46EA9}" type="datetimeFigureOut">
              <a:rPr lang="fr-FR" smtClean="0"/>
              <a:pPr>
                <a:defRPr/>
              </a:pPr>
              <a:t>08/12/2020</a:t>
            </a:fld>
            <a:endParaRPr lang="fr-F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F182944-AD24-486D-A74F-C35CD47D4980}"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laninablog.files.wordpress.com/2015/02/img_3728.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a:xfrm>
            <a:off x="457200" y="3581400"/>
            <a:ext cx="8229600" cy="1447800"/>
          </a:xfrm>
        </p:spPr>
        <p:txBody>
          <a:bodyPr/>
          <a:lstStyle/>
          <a:p>
            <a:pPr algn="ctr">
              <a:buNone/>
            </a:pPr>
            <a:r>
              <a:rPr lang="sr-Cyrl-RS" sz="2400" dirty="0" smtClean="0"/>
              <a:t>Васпитач - </a:t>
            </a:r>
            <a:r>
              <a:rPr lang="en-US" sz="2400" dirty="0" err="1" smtClean="0"/>
              <a:t>Горан</a:t>
            </a:r>
            <a:r>
              <a:rPr lang="en-US" sz="2400" dirty="0" smtClean="0"/>
              <a:t> </a:t>
            </a:r>
            <a:r>
              <a:rPr lang="en-US" sz="2400" dirty="0" err="1" smtClean="0"/>
              <a:t>Петковић</a:t>
            </a:r>
            <a:endParaRPr lang="en-US" sz="2400" dirty="0"/>
          </a:p>
          <a:p>
            <a:endParaRPr lang="en-US" sz="2400" dirty="0"/>
          </a:p>
          <a:p>
            <a:pPr algn="ctr">
              <a:buNone/>
            </a:pPr>
            <a:r>
              <a:rPr lang="sr-Cyrl-RS" sz="2400" dirty="0" smtClean="0">
                <a:latin typeface="Times New Roman" pitchFamily="18" charset="0"/>
              </a:rPr>
              <a:t>Децембар </a:t>
            </a:r>
            <a:r>
              <a:rPr lang="en-US" sz="2400" dirty="0" smtClean="0">
                <a:latin typeface="Times New Roman" pitchFamily="18" charset="0"/>
              </a:rPr>
              <a:t>20</a:t>
            </a:r>
            <a:r>
              <a:rPr lang="sr-Cyrl-RS" sz="2400" dirty="0" smtClean="0">
                <a:latin typeface="Times New Roman" pitchFamily="18" charset="0"/>
              </a:rPr>
              <a:t>20</a:t>
            </a:r>
            <a:r>
              <a:rPr lang="en-US" sz="2400" dirty="0" smtClean="0">
                <a:latin typeface="Times New Roman" pitchFamily="18" charset="0"/>
              </a:rPr>
              <a:t>.</a:t>
            </a:r>
            <a:r>
              <a:rPr lang="sr-Cyrl-RS" sz="2400" dirty="0" smtClean="0">
                <a:latin typeface="Times New Roman" pitchFamily="18" charset="0"/>
              </a:rPr>
              <a:t>год.</a:t>
            </a:r>
            <a:endParaRPr lang="en-US" sz="2400" dirty="0">
              <a:latin typeface="Times New Roman" pitchFamily="18" charset="0"/>
            </a:endParaRPr>
          </a:p>
        </p:txBody>
      </p:sp>
      <p:sp>
        <p:nvSpPr>
          <p:cNvPr id="163842" name="Rectangle 2"/>
          <p:cNvSpPr>
            <a:spLocks noGrp="1" noChangeArrowheads="1"/>
          </p:cNvSpPr>
          <p:nvPr>
            <p:ph type="title"/>
          </p:nvPr>
        </p:nvSpPr>
        <p:spPr/>
        <p:txBody>
          <a:bodyPr>
            <a:normAutofit fontScale="90000"/>
          </a:bodyPr>
          <a:lstStyle/>
          <a:p>
            <a:pPr algn="ct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sr-Cyrl-RS" sz="4000" dirty="0" smtClean="0">
                <a:solidFill>
                  <a:schemeClr val="bg1"/>
                </a:solidFill>
              </a:rPr>
              <a:t>ПЛАНИНАРЕЊЕ – ПУТ КА ЗДРАВЉУ</a:t>
            </a:r>
            <a:r>
              <a:rPr lang="en-US" sz="4000" dirty="0">
                <a:solidFill>
                  <a:schemeClr val="bg1"/>
                </a:solidFill>
              </a:rPr>
              <a:t/>
            </a:r>
            <a:br>
              <a:rPr lang="en-US" sz="4000" dirty="0">
                <a:solidFill>
                  <a:schemeClr val="bg1"/>
                </a:solidFill>
              </a:rPr>
            </a:br>
            <a:r>
              <a:rPr lang="en-US" dirty="0" smtClean="0"/>
              <a:t> </a:t>
            </a: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endParaRPr lang="en-US" sz="4000" dirty="0">
              <a:solidFill>
                <a:schemeClr val="bg1"/>
              </a:solidFill>
            </a:endParaRPr>
          </a:p>
        </p:txBody>
      </p:sp>
      <p:pic>
        <p:nvPicPr>
          <p:cNvPr id="4" name="Picture 3"/>
          <p:cNvPicPr>
            <a:picLocks noChangeAspect="1" noChangeArrowheads="1"/>
          </p:cNvPicPr>
          <p:nvPr/>
        </p:nvPicPr>
        <p:blipFill>
          <a:blip r:embed="rId2"/>
          <a:srcRect/>
          <a:stretch>
            <a:fillRect/>
          </a:stretch>
        </p:blipFill>
        <p:spPr bwMode="auto">
          <a:xfrm>
            <a:off x="3429000" y="1600200"/>
            <a:ext cx="1628775" cy="18526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0-#ppt_w/2"/>
                                          </p:val>
                                        </p:tav>
                                        <p:tav tm="100000">
                                          <p:val>
                                            <p:strVal val="#ppt_x"/>
                                          </p:val>
                                        </p:tav>
                                      </p:tavLst>
                                    </p:anim>
                                    <p:anim calcmode="lin" valueType="num">
                                      <p:cBhvr additive="base">
                                        <p:cTn id="8" dur="4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8001000" cy="3785652"/>
          </a:xfrm>
          <a:prstGeom prst="rect">
            <a:avLst/>
          </a:prstGeom>
        </p:spPr>
        <p:txBody>
          <a:bodyPr wrap="square">
            <a:spAutoFit/>
          </a:bodyPr>
          <a:lstStyle/>
          <a:p>
            <a:pPr algn="ctr"/>
            <a:r>
              <a:rPr lang="ru-RU" sz="2400" dirty="0" smtClean="0">
                <a:latin typeface="Times New Roman" pitchFamily="18" charset="0"/>
                <a:cs typeface="Times New Roman" pitchFamily="18" charset="0"/>
              </a:rPr>
              <a:t>ХИГИЈЕНА И ЕКОЛОГИЈА </a:t>
            </a:r>
            <a:endParaRPr lang="ru-RU" sz="2400" dirty="0" smtClean="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Што </a:t>
            </a:r>
            <a:r>
              <a:rPr lang="ru-RU" sz="2400" dirty="0" smtClean="0">
                <a:latin typeface="Times New Roman" pitchFamily="18" charset="0"/>
                <a:cs typeface="Times New Roman" pitchFamily="18" charset="0"/>
              </a:rPr>
              <a:t>се тиче хигијене, обавезно </a:t>
            </a:r>
            <a:r>
              <a:rPr lang="ru-RU" sz="2400" dirty="0" smtClean="0">
                <a:latin typeface="Times New Roman" pitchFamily="18" charset="0"/>
                <a:cs typeface="Times New Roman" pitchFamily="18" charset="0"/>
              </a:rPr>
              <a:t>прати </a:t>
            </a:r>
            <a:r>
              <a:rPr lang="ru-RU" sz="2400" dirty="0" smtClean="0">
                <a:latin typeface="Times New Roman" pitchFamily="18" charset="0"/>
                <a:cs typeface="Times New Roman" pitchFamily="18" charset="0"/>
              </a:rPr>
              <a:t>руке пре и након јела. Влажне антибактеријске марамице и гел се препоручују као део вашег прибора за хигијену.</a:t>
            </a:r>
          </a:p>
          <a:p>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Ако </a:t>
            </a:r>
            <a:r>
              <a:rPr lang="ru-RU" sz="2400" dirty="0" smtClean="0">
                <a:latin typeface="Times New Roman" pitchFamily="18" charset="0"/>
                <a:cs typeface="Times New Roman" pitchFamily="18" charset="0"/>
              </a:rPr>
              <a:t>користите марамице негде на паузама, немојте их бацати већ их понесите са собом до првог смештаја. Исто важи </a:t>
            </a:r>
            <a:r>
              <a:rPr lang="sr-Cyrl-RS" sz="2400" dirty="0"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а </a:t>
            </a:r>
            <a:r>
              <a:rPr lang="ru-RU" sz="2400" dirty="0" smtClean="0">
                <a:latin typeface="Times New Roman" pitchFamily="18" charset="0"/>
                <a:cs typeface="Times New Roman" pitchFamily="18" charset="0"/>
              </a:rPr>
              <a:t>сав папирни или пластични отпад.</a:t>
            </a:r>
          </a:p>
          <a:p>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990600" y="1066800"/>
            <a:ext cx="7634288" cy="304800"/>
          </a:xfrm>
        </p:spPr>
        <p:txBody>
          <a:bodyPr>
            <a:normAutofit fontScale="90000"/>
          </a:bodyPr>
          <a:lstStyle/>
          <a:p>
            <a:pPr algn="ctr"/>
            <a:r>
              <a:rPr lang="ru-RU" sz="2400" dirty="0" smtClean="0"/>
              <a:t/>
            </a:r>
            <a:br>
              <a:rPr lang="ru-RU" sz="2400" dirty="0" smtClean="0"/>
            </a:br>
            <a:r>
              <a:rPr lang="sr-Cyrl-RS" sz="1800" dirty="0" smtClean="0"/>
              <a:t> </a:t>
            </a:r>
            <a:br>
              <a:rPr lang="sr-Cyrl-RS" sz="1800" dirty="0" smtClean="0"/>
            </a:br>
            <a:r>
              <a:rPr lang="sr-Cyrl-RS" sz="1800" dirty="0" smtClean="0"/>
              <a:t/>
            </a:r>
            <a:br>
              <a:rPr lang="sr-Cyrl-RS" sz="1800" dirty="0" smtClean="0"/>
            </a:br>
            <a:r>
              <a:rPr lang="sr-Cyrl-RS" sz="1800" dirty="0" smtClean="0"/>
              <a:t/>
            </a:r>
            <a:br>
              <a:rPr lang="sr-Cyrl-RS" sz="1800" dirty="0" smtClean="0"/>
            </a:br>
            <a:r>
              <a:rPr lang="sr-Cyrl-RS" sz="2700" dirty="0" smtClean="0">
                <a:latin typeface="Times New Roman" pitchFamily="18" charset="0"/>
                <a:cs typeface="Times New Roman" pitchFamily="18" charset="0"/>
              </a:rPr>
              <a:t>МОГУЋНОСТ ИЗБОРА</a:t>
            </a:r>
            <a:r>
              <a:rPr lang="en-US" sz="1800" dirty="0" smtClean="0"/>
              <a:t/>
            </a:r>
            <a:br>
              <a:rPr lang="en-US" sz="1800" dirty="0" smtClean="0"/>
            </a:br>
            <a:r>
              <a:rPr lang="en-US" sz="2000" dirty="0" smtClean="0"/>
              <a:t/>
            </a:r>
            <a:br>
              <a:rPr lang="en-US" sz="2000" dirty="0" smtClean="0"/>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5" name="Rectangle 4"/>
          <p:cNvSpPr/>
          <p:nvPr/>
        </p:nvSpPr>
        <p:spPr>
          <a:xfrm>
            <a:off x="533400" y="2209800"/>
            <a:ext cx="8153400" cy="3416320"/>
          </a:xfrm>
          <a:prstGeom prst="rect">
            <a:avLst/>
          </a:prstGeom>
        </p:spPr>
        <p:txBody>
          <a:bodyPr wrap="square">
            <a:spAutoFit/>
          </a:bodyPr>
          <a:lstStyle/>
          <a:p>
            <a:pPr algn="just"/>
            <a:r>
              <a:rPr lang="ru-RU" sz="2400" dirty="0" smtClean="0">
                <a:latin typeface="Times New Roman" pitchFamily="18" charset="0"/>
                <a:cs typeface="Times New Roman" pitchFamily="18" charset="0"/>
              </a:rPr>
              <a:t>  Ако </a:t>
            </a:r>
            <a:r>
              <a:rPr lang="ru-RU" sz="2400" dirty="0" smtClean="0">
                <a:latin typeface="Times New Roman" pitchFamily="18" charset="0"/>
                <a:cs typeface="Times New Roman" pitchFamily="18" charset="0"/>
              </a:rPr>
              <a:t>се одлучите бавити планинарењем, сами можете </a:t>
            </a:r>
            <a:r>
              <a:rPr lang="ru-RU" sz="2400" dirty="0" smtClean="0">
                <a:latin typeface="Times New Roman" pitchFamily="18" charset="0"/>
                <a:cs typeface="Times New Roman" pitchFamily="18" charset="0"/>
              </a:rPr>
              <a:t>одредити </a:t>
            </a:r>
            <a:r>
              <a:rPr lang="ru-RU" sz="2400" dirty="0" smtClean="0">
                <a:latin typeface="Times New Roman" pitchFamily="18" charset="0"/>
                <a:cs typeface="Times New Roman" pitchFamily="18" charset="0"/>
              </a:rPr>
              <a:t>смер и тежину. Можете бирати хоћете ли кренути на лагани успон и уживати у прелепој природи или је дан ипак створен за нешто стрмије путеве. Сами одређујете темпо и удаљеност. Избор може пасти на кратку поподневну шетњу или на викенд у шуми. Сами сте свој организатор активности.</a:t>
            </a:r>
          </a:p>
          <a:p>
            <a:endParaRPr lang="ru-RU"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rcRect/>
          <a:stretch>
            <a:fillRect/>
          </a:stretch>
        </p:blipFill>
        <p:spPr bwMode="auto">
          <a:xfrm>
            <a:off x="-1716088" y="4800600"/>
            <a:ext cx="154305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2033 -0.02359 C 0.4658 -0.02359 0.72848 -0.02359 0.99098 -0.02359 " pathEditMode="relative" rAng="0" ptsTypes="fA">
                                      <p:cBhvr>
                                        <p:cTn id="6" dur="2000" fill="hold"/>
                                        <p:tgtEl>
                                          <p:spTgt spid="4"/>
                                        </p:tgtEl>
                                        <p:attrNameLst>
                                          <p:attrName>ppt_x</p:attrName>
                                          <p:attrName>ppt_y</p:attrName>
                                        </p:attrNameLst>
                                      </p:cBhvr>
                                      <p:rCtr x="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609600"/>
            <a:ext cx="8305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Cyrl-RS" sz="2400" b="1" dirty="0" smtClean="0">
                <a:latin typeface="Times New Roman" pitchFamily="18" charset="0"/>
                <a:ea typeface="Calibri" pitchFamily="34" charset="0"/>
                <a:cs typeface="Times New Roman" pitchFamily="18" charset="0"/>
              </a:rPr>
              <a:t>НЕКОЛИКО ПОДЕЛА ПЛАНИНАРСКИХ ТУРА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r-Cyrl-R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Према</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кондиционој</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захтевности</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могу</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поделити</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sr-Cyrl-R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лагане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средње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отежане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тешке</a:t>
            </a:r>
            <a:r>
              <a:rPr kumimoji="0" lang="sr-Cyrl-R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sr-Cyrl-R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r-Cyrl-R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sr-Cyrl-R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Лагане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прећи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сваки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почетник</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Током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оваквих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пешачи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дугих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стрмих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висинска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разлика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прелази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300 м. </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Средње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подразумевају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пешачење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траје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стаза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краће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стрме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деонице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Висинска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разлика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током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600 м.</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7391400" y="4648200"/>
            <a:ext cx="154305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2951 -0.00416 L -0.79271 -0.00139 " pathEditMode="relative" rAng="0" ptsTypes="AA">
                                      <p:cBhvr>
                                        <p:cTn id="6" dur="2000" fill="hold"/>
                                        <p:tgtEl>
                                          <p:spTgt spid="3"/>
                                        </p:tgtEl>
                                        <p:attrNameLst>
                                          <p:attrName>ppt_x</p:attrName>
                                          <p:attrName>ppt_y</p:attrName>
                                        </p:attrNameLst>
                                      </p:cBhvr>
                                      <p:rCtr x="-411" y="1"/>
                                    </p:animMotion>
                                  </p:childTnLst>
                                </p:cTn>
                              </p:par>
                            </p:childTnLst>
                          </p:cTn>
                        </p:par>
                        <p:par>
                          <p:cTn id="7" fill="hold">
                            <p:stCondLst>
                              <p:cond delay="2000"/>
                            </p:stCondLst>
                            <p:childTnLst>
                              <p:par>
                                <p:cTn id="8" presetID="45" presetClass="exit" presetSubtype="0" fill="hold" nodeType="afterEffect">
                                  <p:stCondLst>
                                    <p:cond delay="0"/>
                                  </p:stCondLst>
                                  <p:childTnLst>
                                    <p:animEffect transition="out" filter="fade">
                                      <p:cBhvr>
                                        <p:cTn id="9" dur="2000"/>
                                        <p:tgtEl>
                                          <p:spTgt spid="3"/>
                                        </p:tgtEl>
                                      </p:cBhvr>
                                    </p:animEffect>
                                    <p:anim calcmode="lin" valueType="num">
                                      <p:cBhvr>
                                        <p:cTn id="10"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 dur="2000"/>
                                        <p:tgtEl>
                                          <p:spTgt spid="3"/>
                                        </p:tgtEl>
                                        <p:attrNameLst>
                                          <p:attrName>ppt_h</p:attrName>
                                        </p:attrNameLst>
                                      </p:cBhvr>
                                      <p:tavLst>
                                        <p:tav tm="0">
                                          <p:val>
                                            <p:strVal val="ppt_h"/>
                                          </p:val>
                                        </p:tav>
                                        <p:tav tm="100000">
                                          <p:val>
                                            <p:strVal val="ppt_h"/>
                                          </p:val>
                                        </p:tav>
                                      </p:tavLst>
                                    </p:anim>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81000" y="762000"/>
            <a:ext cx="8534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R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Отежане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више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дужих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стрмих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висинска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разлика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успонима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800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1100 м.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Пешачи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препоручују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планинарима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почетницима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R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Тешке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врло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њих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крећу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искусни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доброј</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кондицији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подразумевају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више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ходања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Стазе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намењене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овим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турама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више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стрмих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висинска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разлика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преко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1200 м.</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1676400" y="5715000"/>
            <a:ext cx="1114425" cy="904875"/>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9448800" y="533400"/>
            <a:ext cx="523875"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3.20379E-6 L 1.20417 0.00024 " pathEditMode="relative" ptsTypes="AA">
                                      <p:cBhvr>
                                        <p:cTn id="6" dur="5000" fill="hold"/>
                                        <p:tgtEl>
                                          <p:spTgt spid="3"/>
                                        </p:tgtEl>
                                        <p:attrNameLst>
                                          <p:attrName>ppt_x</p:attrName>
                                          <p:attrName>ppt_y</p:attrName>
                                        </p:attrNameLst>
                                      </p:cBhvr>
                                    </p:animMotion>
                                  </p:childTnLst>
                                </p:cTn>
                              </p:par>
                            </p:childTnLst>
                          </p:cTn>
                        </p:par>
                        <p:par>
                          <p:cTn id="7" fill="hold">
                            <p:stCondLst>
                              <p:cond delay="5000"/>
                            </p:stCondLst>
                            <p:childTnLst>
                              <p:par>
                                <p:cTn id="8" presetID="0" presetClass="path" presetSubtype="0" accel="50000" decel="50000" fill="hold" nodeType="afterEffect">
                                  <p:stCondLst>
                                    <p:cond delay="0"/>
                                  </p:stCondLst>
                                  <p:childTnLst>
                                    <p:animMotion origin="layout" path="M 3.33333E-6 1.8922E-6 C -0.84566 -0.00347 -0.45382 -0.00278 -1.1757 -0.00278 " pathEditMode="relative" ptsTypes="fA">
                                      <p:cBhvr>
                                        <p:cTn id="9"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609600" y="609600"/>
            <a:ext cx="8229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Планинарске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туре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деле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техничкој</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захтевности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a:t>
            </a: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незахтевне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мање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веома</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незахтевним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стазама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хода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без</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техничк</a:t>
            </a:r>
            <a:r>
              <a:rPr lang="sr-Cyrl-RS" sz="2400" dirty="0" smtClean="0">
                <a:latin typeface="Times New Roman" pitchFamily="18" charset="0"/>
                <a:ea typeface="Calibri" pitchFamily="34" charset="0"/>
                <a:cs typeface="Times New Roman" pitchFamily="18" charset="0"/>
              </a:rPr>
              <a:t>их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a:t>
            </a: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омагала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мање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захтевним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стазама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потреби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користе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успонима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прибор</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веома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захтевне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подразумевају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честу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употребу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руку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приликом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планинарења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коришћење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клинова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сајли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опреме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сигурност</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спадају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појасеви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ужад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заштитна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кацига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неким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деоницама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обавезна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9448800" y="533400"/>
            <a:ext cx="523875" cy="904875"/>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1676400" y="5715000"/>
            <a:ext cx="1114425"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33333E-6 1.8922E-6 C -0.84566 -0.00347 -0.45382 -0.00278 -1.1757 -0.00278 " pathEditMode="relative" ptsTypes="fA">
                                      <p:cBhvr>
                                        <p:cTn id="6" dur="5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111E-6 -3.20379E-6 L 1.20417 0.00024 " pathEditMode="relative" ptsTypes="AA">
                                      <p:cBhvr>
                                        <p:cTn id="8"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676399"/>
          </a:xfrm>
        </p:spPr>
        <p:txBody>
          <a:bodyPr>
            <a:normAutofit/>
          </a:bodyPr>
          <a:lstStyle/>
          <a:p>
            <a:pPr algn="ctr"/>
            <a:r>
              <a:rPr lang="sr-Cyrl-RS" sz="4000" dirty="0" smtClean="0">
                <a:latin typeface="Times New Roman" pitchFamily="18" charset="0"/>
                <a:cs typeface="Times New Roman" pitchFamily="18" charset="0"/>
              </a:rPr>
              <a:t>Ево неколико импозантних врхова</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533400" y="609600"/>
            <a:ext cx="8382000" cy="1569660"/>
          </a:xfrm>
          <a:prstGeom prst="rect">
            <a:avLst/>
          </a:prstGeom>
          <a:noFill/>
          <a:ln w="9525">
            <a:noFill/>
            <a:miter lim="800000"/>
            <a:headEnd/>
            <a:tailEnd/>
          </a:ln>
        </p:spPr>
        <p:txBody>
          <a:bodyPr wrap="square">
            <a:spAutoFit/>
          </a:bodyPr>
          <a:lstStyle/>
          <a:p>
            <a:pPr algn="ctr"/>
            <a:r>
              <a:rPr lang="sr-Cyrl-RS" sz="3200" dirty="0" smtClean="0">
                <a:latin typeface="Times New Roman" pitchFamily="18" charset="0"/>
                <a:cs typeface="Times New Roman" pitchFamily="18" charset="0"/>
              </a:rPr>
              <a:t>Проклетије са највишим врхом </a:t>
            </a:r>
          </a:p>
          <a:p>
            <a:pPr algn="ctr"/>
            <a:r>
              <a:rPr lang="sr-Cyrl-RS" sz="3200" dirty="0" smtClean="0">
                <a:latin typeface="Times New Roman" pitchFamily="18" charset="0"/>
                <a:cs typeface="Times New Roman" pitchFamily="18" charset="0"/>
              </a:rPr>
              <a:t>Ђеравица – 2.656м</a:t>
            </a:r>
          </a:p>
          <a:p>
            <a:endParaRPr lang="en-US" sz="3200" dirty="0"/>
          </a:p>
        </p:txBody>
      </p:sp>
      <p:pic>
        <p:nvPicPr>
          <p:cNvPr id="47111" name="Picture 7" descr="Prokletije / thinkstock"/>
          <p:cNvPicPr>
            <a:picLocks noChangeAspect="1" noChangeArrowheads="1"/>
          </p:cNvPicPr>
          <p:nvPr/>
        </p:nvPicPr>
        <p:blipFill>
          <a:blip r:embed="rId2"/>
          <a:srcRect/>
          <a:stretch>
            <a:fillRect/>
          </a:stretch>
        </p:blipFill>
        <p:spPr bwMode="auto">
          <a:xfrm>
            <a:off x="990600" y="1828800"/>
            <a:ext cx="6572250" cy="43815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57200" y="1371600"/>
            <a:ext cx="8382000" cy="1200329"/>
          </a:xfrm>
          <a:prstGeom prst="rect">
            <a:avLst/>
          </a:prstGeom>
          <a:noFill/>
          <a:ln w="9525">
            <a:noFill/>
            <a:miter lim="800000"/>
            <a:headEnd/>
            <a:tailEnd/>
          </a:ln>
        </p:spPr>
        <p:txBody>
          <a:bodyPr>
            <a:spAutoFit/>
          </a:bodyPr>
          <a:lstStyle/>
          <a:p>
            <a:endParaRPr lang="ru-RU" sz="3600" dirty="0"/>
          </a:p>
          <a:p>
            <a:endParaRPr lang="ru-RU" sz="3600" dirty="0"/>
          </a:p>
        </p:txBody>
      </p:sp>
      <p:pic>
        <p:nvPicPr>
          <p:cNvPr id="51206" name="Picture 6" descr="https://www.nasbiro.com/images/upload/1458339744.HdejzIBjtonnBoku.jpeg"/>
          <p:cNvPicPr>
            <a:picLocks noChangeAspect="1" noChangeArrowheads="1"/>
          </p:cNvPicPr>
          <p:nvPr/>
        </p:nvPicPr>
        <p:blipFill>
          <a:blip r:embed="rId2"/>
          <a:srcRect/>
          <a:stretch>
            <a:fillRect/>
          </a:stretch>
        </p:blipFill>
        <p:spPr bwMode="auto">
          <a:xfrm>
            <a:off x="838200" y="2362200"/>
            <a:ext cx="7620000" cy="4286250"/>
          </a:xfrm>
          <a:prstGeom prst="rect">
            <a:avLst/>
          </a:prstGeom>
          <a:noFill/>
        </p:spPr>
      </p:pic>
      <p:sp>
        <p:nvSpPr>
          <p:cNvPr id="5" name="Rectangle 4"/>
          <p:cNvSpPr/>
          <p:nvPr/>
        </p:nvSpPr>
        <p:spPr>
          <a:xfrm>
            <a:off x="838200" y="609600"/>
            <a:ext cx="7696200" cy="1754326"/>
          </a:xfrm>
          <a:prstGeom prst="rect">
            <a:avLst/>
          </a:prstGeom>
        </p:spPr>
        <p:txBody>
          <a:bodyPr wrap="square">
            <a:spAutoFit/>
          </a:bodyPr>
          <a:lstStyle/>
          <a:p>
            <a:pPr algn="just"/>
            <a:r>
              <a:rPr lang="ru-RU" b="1" dirty="0" smtClean="0">
                <a:latin typeface="Times New Roman" pitchFamily="18" charset="0"/>
                <a:cs typeface="Times New Roman" pitchFamily="18" charset="0"/>
              </a:rPr>
              <a:t>ТРЕМ</a:t>
            </a:r>
            <a:r>
              <a:rPr lang="ru-RU" dirty="0" smtClean="0">
                <a:latin typeface="Times New Roman" pitchFamily="18" charset="0"/>
                <a:cs typeface="Times New Roman" pitchFamily="18" charset="0"/>
              </a:rPr>
              <a:t> - Највиши врх Суве планине налази се на 1.810 метара надморске висине. Познат је по томе што су се двоје планинара на њему венчали, о чему сведочи и камен са натписом који ћете пронаћи ако се упутите ка највишој тачки ове планине. Уколико намеравате да трекујете до Трема, најбоље је да кренете пред поноћ јер је излазак сунца на овом врху вредан ноћног планинарења.</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ra Planina"/>
          <p:cNvPicPr>
            <a:picLocks noGrp="1"/>
          </p:cNvPicPr>
          <p:nvPr>
            <p:ph idx="1"/>
          </p:nvPr>
        </p:nvPicPr>
        <p:blipFill>
          <a:blip r:embed="rId2"/>
          <a:stretch>
            <a:fillRect/>
          </a:stretch>
        </p:blipFill>
        <p:spPr bwMode="auto">
          <a:xfrm>
            <a:off x="457200" y="1927820"/>
            <a:ext cx="8229600" cy="3632597"/>
          </a:xfrm>
          <a:prstGeom prst="rect">
            <a:avLst/>
          </a:prstGeom>
          <a:noFill/>
          <a:ln w="9525">
            <a:noFill/>
            <a:miter lim="800000"/>
            <a:headEnd/>
            <a:tailEnd/>
          </a:ln>
        </p:spPr>
      </p:pic>
      <p:sp>
        <p:nvSpPr>
          <p:cNvPr id="177154" name="Rectangle 2"/>
          <p:cNvSpPr>
            <a:spLocks noGrp="1" noChangeArrowheads="1"/>
          </p:cNvSpPr>
          <p:nvPr>
            <p:ph type="title"/>
          </p:nvPr>
        </p:nvSpPr>
        <p:spPr>
          <a:xfrm>
            <a:off x="304800" y="457200"/>
            <a:ext cx="8686800" cy="1371600"/>
          </a:xfrm>
        </p:spPr>
        <p:txBody>
          <a:bodyPr/>
          <a:lstStyle/>
          <a:p>
            <a:pPr algn="just"/>
            <a:r>
              <a:rPr lang="ru-RU" sz="2400" dirty="0" smtClean="0">
                <a:latin typeface="Times New Roman" pitchFamily="18" charset="0"/>
                <a:cs typeface="Times New Roman" pitchFamily="18" charset="0"/>
              </a:rPr>
              <a:t>МИЏОР - </a:t>
            </a:r>
            <a:r>
              <a:rPr lang="ru-RU" sz="2400" b="0" dirty="0" smtClean="0">
                <a:effectLst/>
                <a:latin typeface="Times New Roman" pitchFamily="18" charset="0"/>
                <a:cs typeface="Times New Roman" pitchFamily="18" charset="0"/>
              </a:rPr>
              <a:t>Највиши</a:t>
            </a:r>
            <a:r>
              <a:rPr lang="ru-RU" sz="2400" b="0" dirty="0" smtClean="0">
                <a:latin typeface="Times New Roman" pitchFamily="18" charset="0"/>
                <a:cs typeface="Times New Roman" pitchFamily="18" charset="0"/>
              </a:rPr>
              <a:t> планински врх Србије налази се на Старој планини, на 2.169 метара. Камен који означава врх Старе планине уједно је и граница са </a:t>
            </a:r>
            <a:r>
              <a:rPr lang="ru-RU" sz="2400" b="0" dirty="0" smtClean="0">
                <a:latin typeface="Times New Roman" pitchFamily="18" charset="0"/>
                <a:cs typeface="Times New Roman" pitchFamily="18" charset="0"/>
              </a:rPr>
              <a:t>Бугарском.</a:t>
            </a:r>
            <a:endParaRPr lang="en-US" sz="2400" b="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 zimskog uspona na Jablanik 02.01.2015.  /Photo by S. Gavrilović">
            <a:hlinkClick r:id="rId2"/>
          </p:cNvPr>
          <p:cNvPicPr>
            <a:picLocks noGrp="1"/>
          </p:cNvPicPr>
          <p:nvPr>
            <p:ph idx="1"/>
          </p:nvPr>
        </p:nvPicPr>
        <p:blipFill>
          <a:blip r:embed="rId3"/>
          <a:stretch>
            <a:fillRect/>
          </a:stretch>
        </p:blipFill>
        <p:spPr bwMode="auto">
          <a:xfrm>
            <a:off x="1143000" y="2743200"/>
            <a:ext cx="7391400" cy="3901440"/>
          </a:xfrm>
          <a:prstGeom prst="rect">
            <a:avLst/>
          </a:prstGeom>
          <a:noFill/>
          <a:ln w="9525">
            <a:noFill/>
            <a:miter lim="800000"/>
            <a:headEnd/>
            <a:tailEnd/>
          </a:ln>
        </p:spPr>
      </p:pic>
      <p:sp>
        <p:nvSpPr>
          <p:cNvPr id="89090" name="Rectangle 2"/>
          <p:cNvSpPr>
            <a:spLocks noGrp="1" noChangeArrowheads="1"/>
          </p:cNvSpPr>
          <p:nvPr>
            <p:ph type="title"/>
          </p:nvPr>
        </p:nvSpPr>
        <p:spPr>
          <a:xfrm>
            <a:off x="838200" y="457200"/>
            <a:ext cx="7924800" cy="2209800"/>
          </a:xfrm>
        </p:spPr>
        <p:txBody>
          <a:bodyPr>
            <a:normAutofit fontScale="90000"/>
          </a:bodyPr>
          <a:lstStyle/>
          <a:p>
            <a:r>
              <a:rPr lang="sr-Cyrl-RS" dirty="0" smtClean="0">
                <a:latin typeface="Times New Roman" pitchFamily="18" charset="0"/>
                <a:cs typeface="Times New Roman" pitchFamily="18" charset="0"/>
              </a:rPr>
              <a:t>Пре било које физичке активности, свако мора да буде одговоран како према себи тако и према другима!</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s://www.nasbiro.com/images/upload/1458339909.7xaEiDYBXnn7ZK8F.jpeg"/>
          <p:cNvPicPr>
            <a:picLocks noChangeAspect="1" noChangeArrowheads="1"/>
          </p:cNvPicPr>
          <p:nvPr/>
        </p:nvPicPr>
        <p:blipFill>
          <a:blip r:embed="rId2"/>
          <a:srcRect/>
          <a:stretch>
            <a:fillRect/>
          </a:stretch>
        </p:blipFill>
        <p:spPr bwMode="auto">
          <a:xfrm>
            <a:off x="762000" y="1676400"/>
            <a:ext cx="7620000" cy="4953000"/>
          </a:xfrm>
          <a:prstGeom prst="rect">
            <a:avLst/>
          </a:prstGeom>
          <a:noFill/>
        </p:spPr>
      </p:pic>
      <p:sp>
        <p:nvSpPr>
          <p:cNvPr id="6" name="Rectangle 5"/>
          <p:cNvSpPr/>
          <p:nvPr/>
        </p:nvSpPr>
        <p:spPr>
          <a:xfrm>
            <a:off x="762000" y="304800"/>
            <a:ext cx="7772400" cy="1015663"/>
          </a:xfrm>
          <a:prstGeom prst="rect">
            <a:avLst/>
          </a:prstGeom>
        </p:spPr>
        <p:txBody>
          <a:bodyPr wrap="square">
            <a:spAutoFit/>
          </a:bodyPr>
          <a:lstStyle/>
          <a:p>
            <a:pPr algn="just"/>
            <a:r>
              <a:rPr lang="ru-RU" sz="2000" b="1" dirty="0" smtClean="0">
                <a:latin typeface="Times New Roman" pitchFamily="18" charset="0"/>
                <a:cs typeface="Times New Roman" pitchFamily="18" charset="0"/>
              </a:rPr>
              <a:t>ЗБОРИШТЕ</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највиша тачка на српској лепотици Тари који се налази на преко 1.500 метара надморске висине. Збориште је добило име јер су се на том месту састајали хајдуци и одржавали зборове.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762000" y="228600"/>
            <a:ext cx="7620000" cy="1752600"/>
          </a:xfrm>
        </p:spPr>
        <p:txBody>
          <a:bodyPr>
            <a:normAutofit/>
          </a:bodyPr>
          <a:lstStyle/>
          <a:p>
            <a:pPr algn="just"/>
            <a:r>
              <a:rPr lang="ru-RU" sz="2400" b="0" dirty="0" smtClean="0">
                <a:solidFill>
                  <a:schemeClr val="tx1"/>
                </a:solidFill>
                <a:latin typeface="Times New Roman" pitchFamily="18" charset="0"/>
                <a:cs typeface="Times New Roman" pitchFamily="18" charset="0"/>
              </a:rPr>
              <a:t>ВИДИКОВАЦ - Величанствен </a:t>
            </a:r>
            <a:r>
              <a:rPr lang="ru-RU" sz="2400" b="0" dirty="0" smtClean="0">
                <a:solidFill>
                  <a:schemeClr val="tx1"/>
                </a:solidFill>
                <a:latin typeface="Times New Roman" pitchFamily="18" charset="0"/>
                <a:cs typeface="Times New Roman" pitchFamily="18" charset="0"/>
              </a:rPr>
              <a:t>поглед на Западну Мораву која тече вијугавом клисуром, као и врхови суседног Овчара опчиниће вас за трен... Највиша тачка на Каблару је 889 метара. </a:t>
            </a:r>
            <a:endParaRPr lang="en-US" sz="2400" b="0" dirty="0">
              <a:solidFill>
                <a:schemeClr val="tx1"/>
              </a:solidFill>
              <a:latin typeface="Times New Roman" pitchFamily="18" charset="0"/>
              <a:cs typeface="Times New Roman" pitchFamily="18" charset="0"/>
            </a:endParaRPr>
          </a:p>
        </p:txBody>
      </p:sp>
      <p:pic>
        <p:nvPicPr>
          <p:cNvPr id="58374" name="Picture 6" descr="https://www.nasbiro.com/images/upload/1458339960.1hKcMFKFG9RE4C29.jpeg"/>
          <p:cNvPicPr>
            <a:picLocks noChangeAspect="1" noChangeArrowheads="1"/>
          </p:cNvPicPr>
          <p:nvPr/>
        </p:nvPicPr>
        <p:blipFill>
          <a:blip r:embed="rId2"/>
          <a:srcRect/>
          <a:stretch>
            <a:fillRect/>
          </a:stretch>
        </p:blipFill>
        <p:spPr bwMode="auto">
          <a:xfrm>
            <a:off x="762000" y="1981200"/>
            <a:ext cx="7620000" cy="464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7" descr="https://www.nasbiro.com/images/upload/1458339988.SbxOnVGlf1BMDKzf.jpeg"/>
          <p:cNvPicPr>
            <a:picLocks noChangeAspect="1" noChangeArrowheads="1"/>
          </p:cNvPicPr>
          <p:nvPr/>
        </p:nvPicPr>
        <p:blipFill>
          <a:blip r:embed="rId2"/>
          <a:srcRect/>
          <a:stretch>
            <a:fillRect/>
          </a:stretch>
        </p:blipFill>
        <p:spPr bwMode="auto">
          <a:xfrm>
            <a:off x="838200" y="990600"/>
            <a:ext cx="7620000" cy="4953000"/>
          </a:xfrm>
          <a:prstGeom prst="rect">
            <a:avLst/>
          </a:prstGeom>
          <a:noFill/>
        </p:spPr>
      </p:pic>
      <p:sp>
        <p:nvSpPr>
          <p:cNvPr id="6" name="Rectangle 5"/>
          <p:cNvSpPr/>
          <p:nvPr/>
        </p:nvSpPr>
        <p:spPr>
          <a:xfrm>
            <a:off x="762000" y="533400"/>
            <a:ext cx="7772400" cy="1569660"/>
          </a:xfrm>
          <a:prstGeom prst="rect">
            <a:avLst/>
          </a:prstGeom>
        </p:spPr>
        <p:txBody>
          <a:bodyPr wrap="square">
            <a:spAutoFit/>
          </a:bodyPr>
          <a:lstStyle/>
          <a:p>
            <a:pPr algn="just"/>
            <a:r>
              <a:rPr lang="ru-RU" sz="2400" b="1" dirty="0" smtClean="0">
                <a:latin typeface="Times New Roman" pitchFamily="18" charset="0"/>
                <a:cs typeface="Times New Roman" pitchFamily="18" charset="0"/>
              </a:rPr>
              <a:t>ШИЉАК</a:t>
            </a:r>
            <a:r>
              <a:rPr lang="ru-RU" sz="2400" dirty="0" smtClean="0">
                <a:latin typeface="Times New Roman" pitchFamily="18" charset="0"/>
                <a:cs typeface="Times New Roman" pitchFamily="18" charset="0"/>
              </a:rPr>
              <a:t> -највиши врх Ртња налази се на 1.565 метара надморске висине. Ово је једина планина у облику пирамиде. Ако се попнете на Шиљак, моћи ћете да видите пола Србије као на длану.</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14401"/>
            <a:ext cx="8153400" cy="4585871"/>
          </a:xfrm>
          <a:prstGeom prst="rect">
            <a:avLst/>
          </a:prstGeom>
        </p:spPr>
        <p:txBody>
          <a:bodyPr wrap="square">
            <a:spAutoFit/>
          </a:bodyPr>
          <a:lstStyle/>
          <a:p>
            <a:pPr algn="ctr"/>
            <a:r>
              <a:rPr lang="ru-RU" sz="2800" b="1" dirty="0" smtClean="0">
                <a:latin typeface="Times New Roman" pitchFamily="18" charset="0"/>
                <a:cs typeface="Times New Roman" pitchFamily="18" charset="0"/>
              </a:rPr>
              <a:t>И </a:t>
            </a:r>
            <a:r>
              <a:rPr lang="ru-RU" sz="2800" b="1" dirty="0" smtClean="0">
                <a:latin typeface="Times New Roman" pitchFamily="18" charset="0"/>
                <a:cs typeface="Times New Roman" pitchFamily="18" charset="0"/>
              </a:rPr>
              <a:t>за крај</a:t>
            </a:r>
          </a:p>
          <a:p>
            <a:pPr algn="ctr"/>
            <a:endParaRPr lang="ru-RU" sz="2400" b="1"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Ви вредите много више него што мислите! Одаберите неки циљ који је високо, далеко изнад ваших тренутних могућности… И крените на пут. Када наиђете на препреку немојте да је заобилазите. Суочите се са проблемом и прођите кроз њега. Ако на том путу паднете, устаните одмах и наставите даље. Једног дана стићи ћете до свог Евереста. </a:t>
            </a:r>
          </a:p>
          <a:p>
            <a:endParaRPr lang="ru-RU"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772400" cy="5139869"/>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Свако има свој Еверест, само не сме свако да крене ка њему. Не слушајте оне који вам само преносе њихове страхове, већ слушајте оне који вас подстичу и подржавају. Ако на том путу и попнете неки ваш Еверест, Боже мој, десило се. То је само једна тачка на вашем путу која вам је донела ново самопоуздање. Повремено се окрените назад и погледајте ко сте били када сте кренули на пут, а ко сте данас. Будите захвални због пређеног пута и стечено искуство преносите другима јер човек расте само ако даје, све остало је празна прича и трчање у круг.</a:t>
            </a:r>
            <a:r>
              <a:rPr lang="en-US" sz="2400" b="1" dirty="0" smtClean="0">
                <a:latin typeface="Times New Roman" pitchFamily="18" charset="0"/>
                <a:cs typeface="Times New Roman" pitchFamily="18" charset="0"/>
              </a:rPr>
              <a:t>ˡ</a:t>
            </a:r>
            <a:endParaRPr lang="sr-Cyrl-RS" sz="2400" b="1" dirty="0" smtClean="0">
              <a:latin typeface="Times New Roman" pitchFamily="18" charset="0"/>
              <a:cs typeface="Times New Roman" pitchFamily="18" charset="0"/>
            </a:endParaRPr>
          </a:p>
          <a:p>
            <a:pPr algn="just"/>
            <a:endParaRPr lang="sr-Cyrl-RS" sz="2400" dirty="0" smtClean="0">
              <a:latin typeface="Times New Roman" pitchFamily="18" charset="0"/>
              <a:cs typeface="Times New Roman" pitchFamily="18" charset="0"/>
            </a:endParaRPr>
          </a:p>
          <a:p>
            <a:pPr algn="just"/>
            <a:endParaRPr lang="sr-Cyrl-RS" sz="2400" dirty="0" smtClean="0">
              <a:latin typeface="Times New Roman" pitchFamily="18" charset="0"/>
              <a:cs typeface="Times New Roman" pitchFamily="18" charset="0"/>
            </a:endParaRPr>
          </a:p>
          <a:p>
            <a:pPr algn="just"/>
            <a:r>
              <a:rPr lang="sr-Cyrl-RS" sz="16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https://estadventure.com/sr/blog/planinarenje-vodic-za-planinare/</a:t>
            </a:r>
            <a:endParaRPr lang="en-US" sz="1600" dirty="0"/>
          </a:p>
        </p:txBody>
      </p:sp>
      <p:pic>
        <p:nvPicPr>
          <p:cNvPr id="4" name="Picture 3"/>
          <p:cNvPicPr>
            <a:picLocks noChangeAspect="1"/>
          </p:cNvPicPr>
          <p:nvPr/>
        </p:nvPicPr>
        <p:blipFill>
          <a:blip r:embed="rId2"/>
          <a:srcRect/>
          <a:stretch>
            <a:fillRect/>
          </a:stretch>
        </p:blipFill>
        <p:spPr bwMode="auto">
          <a:xfrm>
            <a:off x="9525000" y="4648200"/>
            <a:ext cx="1819275" cy="952500"/>
          </a:xfrm>
          <a:prstGeom prst="rect">
            <a:avLst/>
          </a:prstGeom>
          <a:noFill/>
          <a:ln w="9525">
            <a:noFill/>
            <a:miter lim="800000"/>
            <a:headEnd/>
            <a:tailEnd/>
          </a:ln>
        </p:spPr>
      </p:pic>
      <p:pic>
        <p:nvPicPr>
          <p:cNvPr id="5" name="Picture 4"/>
          <p:cNvPicPr>
            <a:picLocks noChangeAspect="1"/>
          </p:cNvPicPr>
          <p:nvPr/>
        </p:nvPicPr>
        <p:blipFill>
          <a:blip r:embed="rId2"/>
          <a:srcRect/>
          <a:stretch>
            <a:fillRect/>
          </a:stretch>
        </p:blipFill>
        <p:spPr bwMode="auto">
          <a:xfrm>
            <a:off x="6781800" y="4724400"/>
            <a:ext cx="1819275" cy="952500"/>
          </a:xfrm>
          <a:prstGeom prst="rect">
            <a:avLst/>
          </a:prstGeom>
          <a:noFill/>
          <a:ln w="9525">
            <a:noFill/>
            <a:miter lim="800000"/>
            <a:headEnd/>
            <a:tailEnd/>
          </a:ln>
        </p:spPr>
      </p:pic>
      <p:pic>
        <p:nvPicPr>
          <p:cNvPr id="6" name="Picture 5"/>
          <p:cNvPicPr>
            <a:picLocks noChangeAspect="1"/>
          </p:cNvPicPr>
          <p:nvPr/>
        </p:nvPicPr>
        <p:blipFill>
          <a:blip r:embed="rId2"/>
          <a:srcRect/>
          <a:stretch>
            <a:fillRect/>
          </a:stretch>
        </p:blipFill>
        <p:spPr bwMode="auto">
          <a:xfrm>
            <a:off x="685800" y="4572000"/>
            <a:ext cx="1819275"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3.40042E-6 C -0.43854 3.40042E-6 -0.87691 3.40042E-6 -1.31545 3.40042E-6 " pathEditMode="relative" ptsTypes="fA">
                                      <p:cBhvr>
                                        <p:cTn id="6" dur="4000" fill="hold"/>
                                        <p:tgtEl>
                                          <p:spTgt spid="4"/>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3.40042E-6 C -0.43854 3.40042E-6 -0.87691 3.40042E-6 -1.31545 3.40042E-6 " pathEditMode="relative" ptsTypes="fA">
                                      <p:cBhvr>
                                        <p:cTn id="8" dur="4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3.40042E-6 C -0.43854 3.40042E-6 -0.87691 3.40042E-6 -1.31545 3.40042E-6 " pathEditMode="relative" ptsTypes="fA">
                                      <p:cBhvr>
                                        <p:cTn id="10" dur="4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1066800" y="304800"/>
            <a:ext cx="7391400" cy="646331"/>
          </a:xfrm>
          <a:prstGeom prst="rect">
            <a:avLst/>
          </a:prstGeom>
          <a:noFill/>
          <a:ln w="9525">
            <a:noFill/>
            <a:miter lim="800000"/>
            <a:headEnd/>
            <a:tailEnd/>
          </a:ln>
        </p:spPr>
        <p:txBody>
          <a:bodyPr wrap="square">
            <a:spAutoFit/>
          </a:bodyPr>
          <a:lstStyle/>
          <a:p>
            <a:r>
              <a:rPr lang="en-US" sz="3600" b="1" dirty="0" smtClean="0">
                <a:latin typeface="Times New Roman" pitchFamily="18" charset="0"/>
                <a:cs typeface="Times New Roman" pitchFamily="18" charset="0"/>
              </a:rPr>
              <a:t>ЗАХВАЉУЈЕМ </a:t>
            </a:r>
            <a:r>
              <a:rPr lang="en-US" sz="3600" b="1" dirty="0">
                <a:latin typeface="Times New Roman" pitchFamily="18" charset="0"/>
                <a:cs typeface="Times New Roman" pitchFamily="18" charset="0"/>
              </a:rPr>
              <a:t>СЕ НА ПАЖЊИ </a:t>
            </a:r>
            <a:r>
              <a:rPr lang="en-US" sz="3600" b="1" dirty="0"/>
              <a:t>!</a:t>
            </a:r>
          </a:p>
        </p:txBody>
      </p:sp>
      <p:pic>
        <p:nvPicPr>
          <p:cNvPr id="4" name="Picture 3" descr="http://www.extrasports.com/files/images/2019/extra_sports_planinarenje_vodic_za_pocetnike%20(4).jpeg"/>
          <p:cNvPicPr/>
          <p:nvPr/>
        </p:nvPicPr>
        <p:blipFill>
          <a:blip r:embed="rId2"/>
          <a:srcRect/>
          <a:stretch>
            <a:fillRect/>
          </a:stretch>
        </p:blipFill>
        <p:spPr bwMode="auto">
          <a:xfrm>
            <a:off x="609600" y="914400"/>
            <a:ext cx="7924800" cy="5612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re 1"/>
          <p:cNvSpPr>
            <a:spLocks noGrp="1"/>
          </p:cNvSpPr>
          <p:nvPr>
            <p:ph type="title" idx="4294967295"/>
          </p:nvPr>
        </p:nvSpPr>
        <p:spPr>
          <a:xfrm>
            <a:off x="2514600" y="1143000"/>
            <a:ext cx="6629400" cy="912813"/>
          </a:xfrm>
        </p:spPr>
        <p:txBody>
          <a:bodyPr>
            <a:normAutofit fontScale="90000"/>
          </a:bodyPr>
          <a:lstStyle/>
          <a:p>
            <a:r>
              <a:rPr lang="en-US" sz="4000" dirty="0" smtClean="0"/>
              <a:t> </a:t>
            </a:r>
            <a:r>
              <a:rPr lang="en-US" sz="4000" dirty="0"/>
              <a:t/>
            </a:r>
            <a:br>
              <a:rPr lang="en-US" sz="4000" dirty="0"/>
            </a:br>
            <a:r>
              <a:rPr lang="en-US" sz="4000" dirty="0"/>
              <a:t/>
            </a:r>
            <a:br>
              <a:rPr lang="en-US" sz="4000" dirty="0"/>
            </a:br>
            <a:endParaRPr lang="fr-FR" sz="7300" b="1" dirty="0">
              <a:solidFill>
                <a:schemeClr val="bg1"/>
              </a:solidFill>
            </a:endParaRPr>
          </a:p>
        </p:txBody>
      </p:sp>
      <p:sp>
        <p:nvSpPr>
          <p:cNvPr id="165891" name="Espace réservé du contenu 2"/>
          <p:cNvSpPr>
            <a:spLocks noGrp="1"/>
          </p:cNvSpPr>
          <p:nvPr>
            <p:ph idx="4294967295"/>
          </p:nvPr>
        </p:nvSpPr>
        <p:spPr>
          <a:xfrm>
            <a:off x="685800" y="990600"/>
            <a:ext cx="8229600" cy="2133600"/>
          </a:xfrm>
        </p:spPr>
        <p:txBody>
          <a:bodyPr>
            <a:normAutofit fontScale="92500" lnSpcReduction="20000"/>
          </a:bodyPr>
          <a:lstStyle/>
          <a:p>
            <a:pPr algn="just">
              <a:buFontTx/>
              <a:buNone/>
            </a:pPr>
            <a:r>
              <a:rPr lang="sr-Cyrl-RS" sz="3600" dirty="0" smtClean="0">
                <a:latin typeface="Times New Roman" pitchFamily="18" charset="0"/>
                <a:cs typeface="Times New Roman" pitchFamily="18" charset="0"/>
              </a:rPr>
              <a:t>Одлазак у природу, пешачење, пењање на брда, планинарење... Све су то активности које позитивно утичу на ваше здравље у целини!</a:t>
            </a:r>
            <a:r>
              <a:rPr lang="fr-FR" sz="3600" dirty="0" smtClean="0"/>
              <a:t/>
            </a:r>
            <a:br>
              <a:rPr lang="fr-FR" sz="3600" dirty="0" smtClean="0"/>
            </a:br>
            <a:endParaRPr lang="fr-FR" sz="3600" dirty="0"/>
          </a:p>
        </p:txBody>
      </p:sp>
      <p:pic>
        <p:nvPicPr>
          <p:cNvPr id="2" name="Picture 1"/>
          <p:cNvPicPr>
            <a:picLocks noChangeAspect="1"/>
          </p:cNvPicPr>
          <p:nvPr/>
        </p:nvPicPr>
        <p:blipFill>
          <a:blip r:embed="rId2"/>
          <a:srcRect/>
          <a:stretch>
            <a:fillRect/>
          </a:stretch>
        </p:blipFill>
        <p:spPr bwMode="auto">
          <a:xfrm>
            <a:off x="3962400" y="3962400"/>
            <a:ext cx="1828800" cy="259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p:cNvSpPr>
          <p:nvPr>
            <p:ph idx="4294967295"/>
          </p:nvPr>
        </p:nvSpPr>
        <p:spPr>
          <a:xfrm>
            <a:off x="762000" y="685800"/>
            <a:ext cx="7924800" cy="4724400"/>
          </a:xfrm>
        </p:spPr>
        <p:txBody>
          <a:bodyPr/>
          <a:lstStyle/>
          <a:p>
            <a:pPr>
              <a:lnSpc>
                <a:spcPct val="90000"/>
              </a:lnSpc>
              <a:buFontTx/>
              <a:buNone/>
            </a:pPr>
            <a:r>
              <a:rPr lang="sr-Cyrl-RS" sz="2800" dirty="0" smtClean="0">
                <a:latin typeface="Times New Roman" pitchFamily="18" charset="0"/>
                <a:cs typeface="Times New Roman" pitchFamily="18" charset="0"/>
              </a:rPr>
              <a:t>Предности планинарења:</a:t>
            </a:r>
            <a:endParaRPr lang="en-US" sz="2800" dirty="0" smtClean="0">
              <a:latin typeface="Times New Roman" pitchFamily="18" charset="0"/>
              <a:cs typeface="Times New Roman" pitchFamily="18" charset="0"/>
            </a:endParaRPr>
          </a:p>
          <a:p>
            <a:pPr>
              <a:lnSpc>
                <a:spcPct val="90000"/>
              </a:lnSpc>
              <a:buFontTx/>
              <a:buNone/>
            </a:pPr>
            <a:endParaRPr lang="sr-Cyrl-RS" sz="2800" dirty="0" smtClean="0">
              <a:latin typeface="Times New Roman" pitchFamily="18" charset="0"/>
              <a:cs typeface="Times New Roman" pitchFamily="18" charset="0"/>
            </a:endParaRPr>
          </a:p>
          <a:p>
            <a:pPr>
              <a:lnSpc>
                <a:spcPct val="90000"/>
              </a:lnSpc>
            </a:pPr>
            <a:r>
              <a:rPr lang="sr-Cyrl-RS" sz="2800" dirty="0" smtClean="0">
                <a:latin typeface="Times New Roman" pitchFamily="18" charset="0"/>
                <a:cs typeface="Times New Roman" pitchFamily="18" charset="0"/>
              </a:rPr>
              <a:t>помаже сагоревању калорија</a:t>
            </a:r>
            <a:r>
              <a:rPr lang="en-US" sz="2800" dirty="0" smtClean="0">
                <a:latin typeface="Times New Roman" pitchFamily="18" charset="0"/>
                <a:cs typeface="Times New Roman" pitchFamily="18" charset="0"/>
              </a:rPr>
              <a:t>,</a:t>
            </a:r>
            <a:endParaRPr lang="sr-Cyrl-RS" sz="2800" dirty="0" smtClean="0">
              <a:latin typeface="Times New Roman" pitchFamily="18" charset="0"/>
              <a:cs typeface="Times New Roman" pitchFamily="18" charset="0"/>
            </a:endParaRPr>
          </a:p>
          <a:p>
            <a:pPr>
              <a:lnSpc>
                <a:spcPct val="90000"/>
              </a:lnSpc>
            </a:pPr>
            <a:r>
              <a:rPr lang="sr-Cyrl-RS" sz="2800" dirty="0" smtClean="0">
                <a:latin typeface="Times New Roman" pitchFamily="18" charset="0"/>
                <a:cs typeface="Times New Roman" pitchFamily="18" charset="0"/>
              </a:rPr>
              <a:t>убрзава метаболизам,</a:t>
            </a:r>
          </a:p>
          <a:p>
            <a:pPr>
              <a:lnSpc>
                <a:spcPct val="90000"/>
              </a:lnSpc>
            </a:pPr>
            <a:r>
              <a:rPr lang="sr-Cyrl-RS" sz="2800" dirty="0" smtClean="0">
                <a:latin typeface="Times New Roman" pitchFamily="18" charset="0"/>
                <a:cs typeface="Times New Roman" pitchFamily="18" charset="0"/>
              </a:rPr>
              <a:t>подстиче лучење сератонина, хормон среће,</a:t>
            </a:r>
          </a:p>
          <a:p>
            <a:pPr>
              <a:lnSpc>
                <a:spcPct val="90000"/>
              </a:lnSpc>
            </a:pPr>
            <a:r>
              <a:rPr lang="sr-Cyrl-RS" sz="2800" dirty="0" smtClean="0">
                <a:latin typeface="Times New Roman" pitchFamily="18" charset="0"/>
                <a:cs typeface="Times New Roman" pitchFamily="18" charset="0"/>
              </a:rPr>
              <a:t>смањује анксиозност и лоше расположење,</a:t>
            </a:r>
          </a:p>
          <a:p>
            <a:r>
              <a:rPr lang="sr-Cyrl-RS" sz="2800" dirty="0" smtClean="0">
                <a:latin typeface="Times New Roman" pitchFamily="18" charset="0"/>
                <a:cs typeface="Times New Roman" pitchFamily="18" charset="0"/>
              </a:rPr>
              <a:t> одагнава симптоме депресије, повећава се мишићно ткиво и јача се цело тело,</a:t>
            </a:r>
          </a:p>
          <a:p>
            <a:r>
              <a:rPr lang="sr-Cyrl-RS" sz="2800" dirty="0" smtClean="0">
                <a:latin typeface="Times New Roman" pitchFamily="18" charset="0"/>
                <a:cs typeface="Times New Roman" pitchFamily="18" charset="0"/>
              </a:rPr>
              <a:t>вежба се истрајност,</a:t>
            </a:r>
          </a:p>
          <a:p>
            <a:r>
              <a:rPr lang="sr-Cyrl-RS" sz="2800" dirty="0" smtClean="0">
                <a:latin typeface="Times New Roman" pitchFamily="18" charset="0"/>
                <a:cs typeface="Times New Roman" pitchFamily="18" charset="0"/>
              </a:rPr>
              <a:t>оснажује воља,</a:t>
            </a:r>
          </a:p>
          <a:p>
            <a:endParaRPr lang="sr-Cyrl-RS" sz="2800" dirty="0" smtClean="0">
              <a:latin typeface="Times New Roman" pitchFamily="18" charset="0"/>
              <a:cs typeface="Times New Roman" pitchFamily="18" charset="0"/>
            </a:endParaRPr>
          </a:p>
          <a:p>
            <a:endParaRPr lang="sr-Cyrl-RS" sz="2800" dirty="0" smtClean="0">
              <a:latin typeface="Times New Roman" pitchFamily="18" charset="0"/>
              <a:cs typeface="Times New Roman" pitchFamily="18" charset="0"/>
            </a:endParaRPr>
          </a:p>
          <a:p>
            <a:pPr>
              <a:lnSpc>
                <a:spcPct val="90000"/>
              </a:lnSpc>
              <a:buNone/>
            </a:pPr>
            <a:endParaRPr lang="sr-Cyrl-RS" sz="2800" dirty="0" smtClean="0">
              <a:latin typeface="Times New Roman" pitchFamily="18" charset="0"/>
              <a:cs typeface="Times New Roman" pitchFamily="18" charset="0"/>
            </a:endParaRPr>
          </a:p>
          <a:p>
            <a:pPr>
              <a:lnSpc>
                <a:spcPct val="90000"/>
              </a:lnSpc>
            </a:pPr>
            <a:endParaRPr lang="sr-Cyrl-RS" sz="2800" dirty="0" smtClean="0">
              <a:latin typeface="Times New Roman" pitchFamily="18" charset="0"/>
              <a:cs typeface="Times New Roman" pitchFamily="18" charset="0"/>
            </a:endParaRPr>
          </a:p>
          <a:p>
            <a:pPr>
              <a:lnSpc>
                <a:spcPct val="90000"/>
              </a:lnSpc>
            </a:pPr>
            <a:endParaRPr lang="en-US" sz="3600" dirty="0"/>
          </a:p>
        </p:txBody>
      </p:sp>
      <p:sp>
        <p:nvSpPr>
          <p:cNvPr id="135173" name="Rectangle 5"/>
          <p:cNvSpPr>
            <a:spLocks noGrp="1" noChangeArrowheads="1"/>
          </p:cNvSpPr>
          <p:nvPr>
            <p:ph type="title" idx="4294967295"/>
          </p:nvPr>
        </p:nvSpPr>
        <p:spPr bwMode="auto">
          <a:xfrm>
            <a:off x="0" y="3810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p:cNvSpPr>
            <a:spLocks noGrp="1"/>
          </p:cNvSpPr>
          <p:nvPr>
            <p:ph type="title" idx="4294967295"/>
          </p:nvPr>
        </p:nvSpPr>
        <p:spPr>
          <a:xfrm>
            <a:off x="0" y="292100"/>
            <a:ext cx="8229600" cy="1384300"/>
          </a:xfrm>
        </p:spPr>
        <p:txBody>
          <a:bodyPr/>
          <a:lstStyle/>
          <a:p>
            <a:r>
              <a:rPr lang="sr-Latn-CS" sz="6500">
                <a:solidFill>
                  <a:schemeClr val="bg1"/>
                </a:solidFill>
              </a:rPr>
              <a:t>	</a:t>
            </a:r>
            <a:endParaRPr lang="fr-FR" sz="5400" b="1">
              <a:solidFill>
                <a:srgbClr val="42607C"/>
              </a:solidFill>
            </a:endParaRPr>
          </a:p>
        </p:txBody>
      </p:sp>
      <p:sp>
        <p:nvSpPr>
          <p:cNvPr id="136195" name="Rectangle 3"/>
          <p:cNvSpPr>
            <a:spLocks noGrp="1"/>
          </p:cNvSpPr>
          <p:nvPr>
            <p:ph idx="4294967295"/>
          </p:nvPr>
        </p:nvSpPr>
        <p:spPr>
          <a:xfrm>
            <a:off x="685800" y="457200"/>
            <a:ext cx="8229600" cy="4876800"/>
          </a:xfrm>
        </p:spPr>
        <p:txBody>
          <a:bodyPr>
            <a:normAutofit/>
          </a:bodyPr>
          <a:lstStyle/>
          <a:p>
            <a:r>
              <a:rPr lang="ru-RU" sz="2800" dirty="0" smtClean="0">
                <a:latin typeface="Times New Roman" pitchFamily="18" charset="0"/>
                <a:cs typeface="Times New Roman" pitchFamily="18" charset="0"/>
              </a:rPr>
              <a:t>провођење времена на </a:t>
            </a:r>
            <a:r>
              <a:rPr lang="ru-RU" sz="2800" dirty="0" smtClean="0">
                <a:latin typeface="Times New Roman" pitchFamily="18" charset="0"/>
                <a:cs typeface="Times New Roman" pitchFamily="18" charset="0"/>
              </a:rPr>
              <a:t>отвореном</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повећава распон пажње и вештину креативног решавања проблема за чак 50 посто.</a:t>
            </a:r>
          </a:p>
          <a:p>
            <a:pPr>
              <a:buNone/>
            </a:pPr>
            <a:endParaRPr lang="sr-Cyrl-RS" sz="2800" dirty="0" smtClean="0">
              <a:latin typeface="Times New Roman" pitchFamily="18" charset="0"/>
              <a:cs typeface="Times New Roman" pitchFamily="18" charset="0"/>
            </a:endParaRPr>
          </a:p>
          <a:p>
            <a:r>
              <a:rPr lang="sr-Cyrl-RS" sz="2800" dirty="0" smtClean="0">
                <a:latin typeface="Times New Roman" pitchFamily="18" charset="0"/>
                <a:cs typeface="Times New Roman" pitchFamily="18" charset="0"/>
              </a:rPr>
              <a:t>шетња на већим надморским висинама тело се снабдева у већим количинама кисеоником и озоном и тиме се обогаћује свака ћелија у организму,... </a:t>
            </a:r>
          </a:p>
          <a:p>
            <a:endParaRPr lang="sr-Cyrl-RS" sz="3600" dirty="0" smtClean="0"/>
          </a:p>
          <a:p>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p:cNvSpPr>
            <a:spLocks noGrp="1"/>
          </p:cNvSpPr>
          <p:nvPr>
            <p:ph idx="4294967295"/>
          </p:nvPr>
        </p:nvSpPr>
        <p:spPr>
          <a:xfrm>
            <a:off x="914400" y="2590800"/>
            <a:ext cx="7620000" cy="1676400"/>
          </a:xfrm>
        </p:spPr>
        <p:txBody>
          <a:bodyPr/>
          <a:lstStyle/>
          <a:p>
            <a:pPr marL="0" indent="0"/>
            <a:r>
              <a:rPr lang="en-US" sz="2400" dirty="0" smtClean="0">
                <a:latin typeface="Times New Roman" pitchFamily="18" charset="0"/>
                <a:cs typeface="Times New Roman" pitchFamily="18" charset="0"/>
              </a:rPr>
              <a:t> </a:t>
            </a:r>
            <a:r>
              <a:rPr lang="sr-Cyrl-RS" sz="2400" dirty="0" smtClean="0">
                <a:latin typeface="Times New Roman" pitchFamily="18" charset="0"/>
                <a:cs typeface="Times New Roman" pitchFamily="18" charset="0"/>
              </a:rPr>
              <a:t>боравак </a:t>
            </a:r>
            <a:r>
              <a:rPr lang="sr-Cyrl-RS" sz="2400" dirty="0" smtClean="0">
                <a:latin typeface="Times New Roman" pitchFamily="18" charset="0"/>
                <a:cs typeface="Times New Roman" pitchFamily="18" charset="0"/>
              </a:rPr>
              <a:t>на планини помаже у борби против </a:t>
            </a:r>
            <a:r>
              <a:rPr lang="sr-Cyrl-RS" sz="2400" dirty="0" smtClean="0">
                <a:latin typeface="Times New Roman" pitchFamily="18" charset="0"/>
                <a:cs typeface="Times New Roman" pitchFamily="18" charset="0"/>
              </a:rPr>
              <a:t>вируса</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sr-Cyrl-RS" sz="2400" dirty="0" smtClean="0">
                <a:latin typeface="Times New Roman" pitchFamily="18" charset="0"/>
                <a:cs typeface="Times New Roman" pitchFamily="18" charset="0"/>
              </a:rPr>
              <a:t>бактерија, гљивица и других инфекција.</a:t>
            </a:r>
          </a:p>
          <a:p>
            <a:pPr marL="0" indent="0"/>
            <a:r>
              <a:rPr lang="en-US" sz="2400" dirty="0" smtClean="0">
                <a:latin typeface="Times New Roman" pitchFamily="18" charset="0"/>
                <a:cs typeface="Times New Roman" pitchFamily="18" charset="0"/>
              </a:rPr>
              <a:t> </a:t>
            </a:r>
            <a:r>
              <a:rPr lang="sr-Cyrl-RS" sz="2400" dirty="0" smtClean="0">
                <a:latin typeface="Times New Roman" pitchFamily="18" charset="0"/>
                <a:cs typeface="Times New Roman" pitchFamily="18" charset="0"/>
              </a:rPr>
              <a:t>обогаћивањем </a:t>
            </a:r>
            <a:r>
              <a:rPr lang="sr-Cyrl-RS" sz="2400" dirty="0" smtClean="0">
                <a:latin typeface="Times New Roman" pitchFamily="18" charset="0"/>
                <a:cs typeface="Times New Roman" pitchFamily="18" charset="0"/>
              </a:rPr>
              <a:t>тела кисеоником а самим тим и ћелија, подстиче се бољи сан.</a:t>
            </a:r>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1447800" y="0"/>
            <a:ext cx="3352800" cy="2332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05556E-6 7.17095E-6 C 0.58212 0.00903 0.18073 0.00556 1.40417 0.00556 " pathEditMode="relative" ptsTypes="fA">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320675"/>
            <a:ext cx="8077200" cy="1103313"/>
          </a:xfrm>
        </p:spPr>
        <p:txBody>
          <a:bodyPr>
            <a:normAutofit/>
          </a:bodyPr>
          <a:lstStyle/>
          <a:p>
            <a:pPr algn="ctr"/>
            <a:r>
              <a:rPr lang="sr-Cyrl-RS" sz="2400" dirty="0" smtClean="0">
                <a:solidFill>
                  <a:schemeClr val="tx1"/>
                </a:solidFill>
                <a:latin typeface="Times New Roman" pitchFamily="18" charset="0"/>
                <a:cs typeface="Times New Roman" pitchFamily="18" charset="0"/>
              </a:rPr>
              <a:t>КОЈА ЈЕ ОПРЕМА ПОТРЕБНА </a:t>
            </a:r>
            <a:endParaRPr lang="en-US" sz="2400" dirty="0">
              <a:solidFill>
                <a:schemeClr val="tx1"/>
              </a:solidFill>
              <a:latin typeface="Times New Roman" pitchFamily="18" charset="0"/>
              <a:cs typeface="Times New Roman" pitchFamily="18" charset="0"/>
            </a:endParaRPr>
          </a:p>
        </p:txBody>
      </p:sp>
      <p:sp>
        <p:nvSpPr>
          <p:cNvPr id="35844" name="Rectangle 3"/>
          <p:cNvSpPr>
            <a:spLocks noChangeArrowheads="1"/>
          </p:cNvSpPr>
          <p:nvPr/>
        </p:nvSpPr>
        <p:spPr bwMode="auto">
          <a:xfrm>
            <a:off x="304800" y="1371600"/>
            <a:ext cx="8534400" cy="1569660"/>
          </a:xfrm>
          <a:prstGeom prst="rect">
            <a:avLst/>
          </a:prstGeom>
          <a:noFill/>
          <a:ln w="9525">
            <a:noFill/>
            <a:miter lim="800000"/>
            <a:headEnd/>
            <a:tailEnd/>
          </a:ln>
        </p:spPr>
        <p:txBody>
          <a:bodyPr>
            <a:spAutoFit/>
          </a:bodyPr>
          <a:lstStyle/>
          <a:p>
            <a:endParaRPr lang="ru-RU" sz="3200" dirty="0"/>
          </a:p>
          <a:p>
            <a:endParaRPr lang="ru-RU" sz="3200" dirty="0"/>
          </a:p>
          <a:p>
            <a:endParaRPr lang="en-US" sz="3200" dirty="0"/>
          </a:p>
        </p:txBody>
      </p:sp>
      <p:sp>
        <p:nvSpPr>
          <p:cNvPr id="6" name="Rectangle 5"/>
          <p:cNvSpPr/>
          <p:nvPr/>
        </p:nvSpPr>
        <p:spPr>
          <a:xfrm>
            <a:off x="762000" y="1143000"/>
            <a:ext cx="7924800" cy="4893647"/>
          </a:xfrm>
          <a:prstGeom prst="rect">
            <a:avLst/>
          </a:prstGeom>
        </p:spPr>
        <p:txBody>
          <a:bodyPr wrap="square">
            <a:spAutoFit/>
          </a:bodyPr>
          <a:lstStyle/>
          <a:p>
            <a:r>
              <a:rPr lang="ru-RU" sz="2400" dirty="0" smtClean="0">
                <a:latin typeface="Times New Roman" pitchFamily="18" charset="0"/>
                <a:cs typeface="Times New Roman" pitchFamily="18" charset="0"/>
              </a:rPr>
              <a:t> А ако сте почетник који размишља о планинарењу, биће вам потребна и опрема.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Планинарску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опрему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треба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пажљиво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бирати</a:t>
            </a:r>
            <a:r>
              <a:rPr lang="en-US" sz="2400" dirty="0" smtClean="0">
                <a:latin typeface="Times New Roman" pitchFamily="18" charset="0"/>
                <a:ea typeface="Calibri" pitchFamily="34" charset="0"/>
                <a:cs typeface="Times New Roman" pitchFamily="18" charset="0"/>
              </a:rPr>
              <a:t> и </a:t>
            </a:r>
            <a:r>
              <a:rPr lang="en-US" sz="2400" dirty="0" err="1" smtClean="0">
                <a:latin typeface="Times New Roman" pitchFamily="18" charset="0"/>
                <a:ea typeface="Calibri" pitchFamily="34" charset="0"/>
                <a:cs typeface="Times New Roman" pitchFamily="18" charset="0"/>
              </a:rPr>
              <a:t>користити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Веома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важно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опрему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прилагодити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условима</a:t>
            </a:r>
            <a:r>
              <a:rPr lang="en-US" sz="2400" dirty="0" smtClean="0">
                <a:latin typeface="Times New Roman" pitchFamily="18" charset="0"/>
                <a:ea typeface="Calibri" pitchFamily="34" charset="0"/>
                <a:cs typeface="Times New Roman" pitchFamily="18" charset="0"/>
              </a:rPr>
              <a:t> у </a:t>
            </a:r>
            <a:r>
              <a:rPr lang="en-US" sz="2400" dirty="0" err="1" smtClean="0">
                <a:latin typeface="Times New Roman" pitchFamily="18" charset="0"/>
                <a:ea typeface="Calibri" pitchFamily="34" charset="0"/>
                <a:cs typeface="Times New Roman" pitchFamily="18" charset="0"/>
              </a:rPr>
              <a:t>којој</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одвија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планинарска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тура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треба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ускладити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годишњим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добом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временским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приликама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али</a:t>
            </a:r>
            <a:r>
              <a:rPr lang="en-US" sz="2400" dirty="0" smtClean="0">
                <a:latin typeface="Times New Roman" pitchFamily="18" charset="0"/>
                <a:ea typeface="Calibri" pitchFamily="34" charset="0"/>
                <a:cs typeface="Times New Roman" pitchFamily="18" charset="0"/>
              </a:rPr>
              <a:t> и </a:t>
            </a:r>
            <a:r>
              <a:rPr lang="en-US" sz="2400" dirty="0" err="1" smtClean="0">
                <a:latin typeface="Times New Roman" pitchFamily="18" charset="0"/>
                <a:ea typeface="Calibri" pitchFamily="34" charset="0"/>
                <a:cs typeface="Times New Roman" pitchFamily="18" charset="0"/>
              </a:rPr>
              <a:t>са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захтевношћу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планинарске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стазе</a:t>
            </a:r>
            <a:r>
              <a:rPr lang="en-US" sz="2400" dirty="0" smtClean="0">
                <a:latin typeface="Times New Roman" pitchFamily="18" charset="0"/>
                <a:ea typeface="Calibri" pitchFamily="34" charset="0"/>
                <a:cs typeface="Times New Roman" pitchFamily="18" charset="0"/>
              </a:rPr>
              <a:t>.</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За почетника је битно да има квалитетне гојзерице (ципеле), угодне панталоне (планинарске), ранац (планинарски), одећу прилагођену временским приликама, штапове за помоћ у ходању, две литре воде, звиждаљку, лампу и помоћно уже. </a:t>
            </a:r>
          </a:p>
          <a:p>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381000"/>
            <a:ext cx="8610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a:t>
            </a:r>
            <a:r>
              <a:rPr kumimoji="0" lang="sr-Cyrl-R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РАВИЛА ПОНАШАЊА НА ПОХОДУ</a:t>
            </a:r>
            <a:endParaRPr kumimoji="0" lang="sr-Cyrl-R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sr-Cyrl-RS" sz="2400" b="1" baseline="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Основно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правило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поштујете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одлуке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вашег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водича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никада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пешачите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испред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њега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Водич</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иза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себе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прво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поставља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особу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која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најспорија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њен</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ритам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треба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ритам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кретања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групе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sr-Cyrl-R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sr-Cyrl-RS" sz="2400" dirty="0" smtClean="0">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Ако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имате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неки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одмах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јавите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водичу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чекајте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паузу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може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буде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проблем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обућом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претераним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знојењем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мучнина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задиханост</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итд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924800" cy="3785652"/>
          </a:xfrm>
          <a:prstGeom prst="rect">
            <a:avLst/>
          </a:prstGeom>
        </p:spPr>
        <p:txBody>
          <a:bodyPr wrap="square">
            <a:spAutoFit/>
          </a:bodyPr>
          <a:lstStyle/>
          <a:p>
            <a:pPr lvl="0" eaLnBrk="0" hangingPunct="0">
              <a:buFont typeface="Arial" pitchFamily="34" charset="0"/>
              <a:buChar char="•"/>
            </a:pPr>
            <a:r>
              <a:rPr lang="sr-Cyrl-R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Током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пешачења</a:t>
            </a:r>
            <a:r>
              <a:rPr lang="en-US" sz="2400" dirty="0" smtClean="0">
                <a:latin typeface="Times New Roman" pitchFamily="18" charset="0"/>
                <a:ea typeface="Calibri" pitchFamily="34" charset="0"/>
                <a:cs typeface="Times New Roman" pitchFamily="18" charset="0"/>
              </a:rPr>
              <a:t> а </a:t>
            </a:r>
            <a:r>
              <a:rPr lang="en-US" sz="2400" dirty="0" err="1" smtClean="0">
                <a:latin typeface="Times New Roman" pitchFamily="18" charset="0"/>
                <a:ea typeface="Calibri" pitchFamily="34" charset="0"/>
                <a:cs typeface="Times New Roman" pitchFamily="18" charset="0"/>
              </a:rPr>
              <a:t>нарочито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паузе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сав</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свој</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отпад</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убаците</a:t>
            </a:r>
            <a:r>
              <a:rPr lang="en-US" sz="2400" dirty="0" smtClean="0">
                <a:latin typeface="Times New Roman" pitchFamily="18" charset="0"/>
                <a:ea typeface="Calibri" pitchFamily="34" charset="0"/>
                <a:cs typeface="Times New Roman" pitchFamily="18" charset="0"/>
              </a:rPr>
              <a:t> у </a:t>
            </a:r>
            <a:r>
              <a:rPr lang="en-US" sz="2400" dirty="0" err="1" smtClean="0">
                <a:latin typeface="Times New Roman" pitchFamily="18" charset="0"/>
                <a:ea typeface="Calibri" pitchFamily="34" charset="0"/>
                <a:cs typeface="Times New Roman" pitchFamily="18" charset="0"/>
              </a:rPr>
              <a:t>ранац</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Чак</a:t>
            </a:r>
            <a:r>
              <a:rPr lang="en-US" sz="2400" dirty="0" smtClean="0">
                <a:latin typeface="Times New Roman" pitchFamily="18" charset="0"/>
                <a:ea typeface="Calibri" pitchFamily="34" charset="0"/>
                <a:cs typeface="Times New Roman" pitchFamily="18" charset="0"/>
              </a:rPr>
              <a:t> и </a:t>
            </a:r>
            <a:r>
              <a:rPr lang="en-US" sz="2400" dirty="0" err="1" smtClean="0">
                <a:latin typeface="Times New Roman" pitchFamily="18" charset="0"/>
                <a:ea typeface="Calibri" pitchFamily="34" charset="0"/>
                <a:cs typeface="Times New Roman" pitchFamily="18" charset="0"/>
              </a:rPr>
              <a:t>кора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од</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воћа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требало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баца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тамо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где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воће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расте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пример</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код</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нас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требало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бацати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кору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од</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банане</a:t>
            </a:r>
            <a:r>
              <a:rPr lang="en-US" sz="2400" dirty="0" smtClean="0">
                <a:latin typeface="Times New Roman" pitchFamily="18" charset="0"/>
                <a:ea typeface="Calibri" pitchFamily="34" charset="0"/>
                <a:cs typeface="Times New Roman" pitchFamily="18" charset="0"/>
              </a:rPr>
              <a:t>.</a:t>
            </a:r>
            <a:endParaRPr lang="sr-Cyrl-RS" sz="2400" dirty="0" smtClean="0">
              <a:latin typeface="Times New Roman" pitchFamily="18" charset="0"/>
              <a:ea typeface="Calibri" pitchFamily="34" charset="0"/>
              <a:cs typeface="Times New Roman" pitchFamily="18" charset="0"/>
            </a:endParaRPr>
          </a:p>
          <a:p>
            <a:pPr lvl="0" eaLnBrk="0" hangingPunct="0"/>
            <a:endParaRPr lang="en-US" sz="2400" dirty="0" smtClean="0">
              <a:latin typeface="Times New Roman" pitchFamily="18" charset="0"/>
              <a:cs typeface="Times New Roman" pitchFamily="18" charset="0"/>
            </a:endParaRPr>
          </a:p>
          <a:p>
            <a:pPr lvl="0" eaLnBrk="0" hangingPunct="0">
              <a:buFont typeface="Arial" pitchFamily="34" charset="0"/>
              <a:buChar char="•"/>
            </a:pPr>
            <a:r>
              <a:rPr lang="sr-Cyrl-R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Алкохол</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погубан</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током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дуготрајног</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пешачења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јер</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доприноси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убрзаној</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дехидратацији</a:t>
            </a:r>
            <a:r>
              <a:rPr lang="en-US" sz="2400" dirty="0" smtClean="0">
                <a:latin typeface="Times New Roman" pitchFamily="18" charset="0"/>
                <a:ea typeface="Calibri" pitchFamily="34" charset="0"/>
                <a:cs typeface="Times New Roman" pitchFamily="18" charset="0"/>
              </a:rPr>
              <a:t> и </a:t>
            </a:r>
            <a:r>
              <a:rPr lang="en-US" sz="2400" dirty="0" err="1" smtClean="0">
                <a:latin typeface="Times New Roman" pitchFamily="18" charset="0"/>
                <a:ea typeface="Calibri" pitchFamily="34" charset="0"/>
                <a:cs typeface="Times New Roman" pitchFamily="18" charset="0"/>
              </a:rPr>
              <a:t>паду</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шећера</a:t>
            </a:r>
            <a:r>
              <a:rPr lang="sr-Cyrl-RS" sz="2400" dirty="0" smtClean="0">
                <a:latin typeface="Times New Roman" pitchFamily="18" charset="0"/>
                <a:ea typeface="Calibri" pitchFamily="34" charset="0"/>
                <a:cs typeface="Times New Roman" pitchFamily="18" charset="0"/>
              </a:rPr>
              <a:t>.</a:t>
            </a:r>
          </a:p>
          <a:p>
            <a:pPr lvl="0" eaLnBrk="0" hangingPunct="0"/>
            <a:endParaRPr lang="en-US" sz="2400" dirty="0" smtClean="0">
              <a:latin typeface="Times New Roman" pitchFamily="18" charset="0"/>
              <a:cs typeface="Times New Roman" pitchFamily="18" charset="0"/>
            </a:endParaRPr>
          </a:p>
          <a:p>
            <a:pPr lvl="0" eaLnBrk="0" hangingPunct="0">
              <a:buFont typeface="Arial" pitchFamily="34" charset="0"/>
              <a:buChar char="•"/>
            </a:pPr>
            <a:r>
              <a:rPr lang="sr-Cyrl-R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Помажите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једни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другима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јер</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врх</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није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циљ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сам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себи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већ</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средство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које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нам</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помаже</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да</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будемо</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бољи</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људи</a:t>
            </a:r>
            <a:r>
              <a:rPr lang="en-US"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5_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5_Angles">
      <a:majorFont>
        <a:latin typeface=""/>
        <a:ea typeface=""/>
        <a:cs typeface=""/>
      </a:majorFont>
      <a:minorFont>
        <a:latin typefac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2428</TotalTime>
  <Words>1047</Words>
  <Application>Microsoft Office PowerPoint</Application>
  <PresentationFormat>On-screen Show (4:3)</PresentationFormat>
  <Paragraphs>83</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5_Angles</vt:lpstr>
      <vt:lpstr>Concourse</vt:lpstr>
      <vt:lpstr>   ПЛАНИНАРЕЊЕ – ПУТ КА ЗДРАВЉУ    </vt:lpstr>
      <vt:lpstr>Пре било које физичке активности, свако мора да буде одговоран како према себи тако и према другима!</vt:lpstr>
      <vt:lpstr>   </vt:lpstr>
      <vt:lpstr>Slide 4</vt:lpstr>
      <vt:lpstr> </vt:lpstr>
      <vt:lpstr>Slide 6</vt:lpstr>
      <vt:lpstr>КОЈА ЈЕ ОПРЕМА ПОТРЕБНА </vt:lpstr>
      <vt:lpstr>Slide 8</vt:lpstr>
      <vt:lpstr>Slide 9</vt:lpstr>
      <vt:lpstr>Slide 10</vt:lpstr>
      <vt:lpstr>     МОГУЋНОСТ ИЗБОРА   </vt:lpstr>
      <vt:lpstr>Slide 12</vt:lpstr>
      <vt:lpstr>Slide 13</vt:lpstr>
      <vt:lpstr>Slide 14</vt:lpstr>
      <vt:lpstr>Slide 15</vt:lpstr>
      <vt:lpstr>Ево неколико импозантних врхова</vt:lpstr>
      <vt:lpstr>Slide 17</vt:lpstr>
      <vt:lpstr>Slide 18</vt:lpstr>
      <vt:lpstr>МИЏОР - Највиши планински врх Србије налази се на Старој планини, на 2.169 метара. Камен који означава врх Старе планине уједно је и граница са Бугарском.</vt:lpstr>
      <vt:lpstr>Slide 20</vt:lpstr>
      <vt:lpstr>ВИДИКОВАЦ - Величанствен поглед на Западну Мораву која тече вијугавом клисуром, као и врхови суседног Овчара опчиниће вас за трен... Највиша тачка на Каблару је 889 метара. </vt:lpstr>
      <vt:lpstr>Slide 22</vt:lpstr>
      <vt:lpstr>Slide 23</vt:lpstr>
      <vt:lpstr>Slide 24</vt:lpstr>
      <vt:lpstr>Slide 25</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LI SE KREĆEŠ</dc:title>
  <dc:creator>UserXP</dc:creator>
  <cp:lastModifiedBy>Goran</cp:lastModifiedBy>
  <cp:revision>118</cp:revision>
  <dcterms:created xsi:type="dcterms:W3CDTF">2009-09-14T19:38:51Z</dcterms:created>
  <dcterms:modified xsi:type="dcterms:W3CDTF">2020-12-08T18:14:30Z</dcterms:modified>
</cp:coreProperties>
</file>