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ВАСПИТАЧ КРЖА БРАНИСЛАВ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ПАМЋЕЊЕ И КОНЦЕНТРАЦИЈА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7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Пажња је базична психичка функција која омогућава селекцију информација, усмереност </a:t>
            </a:r>
            <a:r>
              <a:rPr lang="ru-RU" dirty="0" smtClean="0"/>
              <a:t>и</a:t>
            </a:r>
            <a:r>
              <a:rPr lang="sr-Latn-RS" dirty="0" smtClean="0"/>
              <a:t> </a:t>
            </a:r>
            <a:r>
              <a:rPr lang="ru-RU" dirty="0" smtClean="0"/>
              <a:t>усредсређеност </a:t>
            </a:r>
            <a:r>
              <a:rPr lang="ru-RU" dirty="0"/>
              <a:t>психичке активности на изабрани објекат. Она је услов пријема и обраде </a:t>
            </a:r>
            <a:r>
              <a:rPr lang="ru-RU" dirty="0" smtClean="0"/>
              <a:t>информација</a:t>
            </a:r>
            <a:r>
              <a:rPr lang="ru-RU" dirty="0"/>
              <a:t>. Без пажње нема опажања, учења, памћења, и нема </a:t>
            </a:r>
            <a:r>
              <a:rPr lang="ru-RU" dirty="0" smtClean="0"/>
              <a:t>мишљења</a:t>
            </a:r>
            <a:r>
              <a:rPr lang="sr-Latn-RS" dirty="0" smtClean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7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Пажња </a:t>
            </a:r>
            <a:r>
              <a:rPr lang="ru-RU" dirty="0" smtClean="0"/>
              <a:t>представља </a:t>
            </a:r>
            <a:r>
              <a:rPr lang="ru-RU" dirty="0"/>
              <a:t>усмереност и усредсређеност психичке активности или психичке енергије на </a:t>
            </a:r>
            <a:r>
              <a:rPr lang="ru-RU" dirty="0" smtClean="0"/>
              <a:t>одређени </a:t>
            </a:r>
            <a:r>
              <a:rPr lang="ru-RU" dirty="0"/>
              <a:t>садржај који ће захваљујући томе постати текући сазнајни процес, знање </a:t>
            </a:r>
            <a:r>
              <a:rPr lang="ru-RU" dirty="0" smtClean="0"/>
              <a:t>о</a:t>
            </a:r>
            <a:r>
              <a:rPr lang="sr-Latn-RS" dirty="0" smtClean="0"/>
              <a:t> </a:t>
            </a:r>
            <a:r>
              <a:rPr lang="ru-RU" dirty="0" smtClean="0"/>
              <a:t>нечему</a:t>
            </a:r>
            <a:r>
              <a:rPr lang="ru-RU" dirty="0"/>
              <a:t>, схватање нечега или конкретни поступак у датом тренутку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Одлука да обавимо неку одређену активност, на самом почетку подразумева </a:t>
            </a:r>
            <a:r>
              <a:rPr lang="ru-RU" dirty="0" smtClean="0"/>
              <a:t>активно</a:t>
            </a:r>
            <a:r>
              <a:rPr lang="sr-Latn-RS" dirty="0" smtClean="0"/>
              <a:t> </a:t>
            </a:r>
            <a:r>
              <a:rPr lang="ru-RU" dirty="0" smtClean="0"/>
              <a:t>одустајање </a:t>
            </a:r>
            <a:r>
              <a:rPr lang="ru-RU" dirty="0"/>
              <a:t>од других могућности и других могућности у непосредној околини и </a:t>
            </a:r>
            <a:r>
              <a:rPr lang="ru-RU" dirty="0" smtClean="0"/>
              <a:t>усмеравање</a:t>
            </a:r>
            <a:r>
              <a:rPr lang="sr-Latn-RS" dirty="0" smtClean="0"/>
              <a:t> </a:t>
            </a:r>
            <a:r>
              <a:rPr lang="ru-RU" dirty="0" smtClean="0"/>
              <a:t>на </a:t>
            </a:r>
            <a:r>
              <a:rPr lang="ru-RU" dirty="0"/>
              <a:t>изабрану делатност. Даље ако је наш избор да прочитамо неки текст, то подразумева </a:t>
            </a:r>
            <a:r>
              <a:rPr lang="ru-RU" dirty="0" smtClean="0"/>
              <a:t>способност </a:t>
            </a:r>
            <a:r>
              <a:rPr lang="ru-RU" dirty="0"/>
              <a:t>инхибиције свих ирелевантних као што може да буде добра музика из суседне </a:t>
            </a:r>
            <a:r>
              <a:rPr lang="sr-Latn-RS" dirty="0" smtClean="0"/>
              <a:t> </a:t>
            </a:r>
            <a:r>
              <a:rPr lang="ru-RU" dirty="0" smtClean="0"/>
              <a:t>просторије </a:t>
            </a:r>
            <a:r>
              <a:rPr lang="ru-RU" dirty="0"/>
              <a:t>или идеја о пријатној шетњи или дружењу са пријатељима. У тој изузетној </a:t>
            </a:r>
            <a:r>
              <a:rPr lang="ru-RU" dirty="0" smtClean="0"/>
              <a:t>способности </a:t>
            </a:r>
            <a:r>
              <a:rPr lang="ru-RU" dirty="0"/>
              <a:t>наше усмеравања и усредсређивања наше психичке активности на одређени </a:t>
            </a:r>
            <a:r>
              <a:rPr lang="ru-RU" dirty="0" smtClean="0"/>
              <a:t>објекат </a:t>
            </a:r>
            <a:r>
              <a:rPr lang="ru-RU" dirty="0"/>
              <a:t>лежи база (суштина) људских могућности обављања било које циљем усмерене </a:t>
            </a:r>
            <a:r>
              <a:rPr lang="ru-RU" dirty="0" smtClean="0"/>
              <a:t>активности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7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Усмереност и усредсређеност психичке делатности може да настане без наше воље у </a:t>
            </a:r>
            <a:r>
              <a:rPr lang="ru-RU" dirty="0" smtClean="0"/>
              <a:t>свим</a:t>
            </a:r>
            <a:r>
              <a:rPr lang="sr-Latn-RS" dirty="0" smtClean="0"/>
              <a:t> </a:t>
            </a:r>
            <a:r>
              <a:rPr lang="ru-RU" dirty="0" smtClean="0"/>
              <a:t>оним </a:t>
            </a:r>
            <a:r>
              <a:rPr lang="ru-RU" dirty="0"/>
              <a:t>ситуацијама када је објекат својим карактеристикама постао неизбежан фокус наше </a:t>
            </a:r>
            <a:r>
              <a:rPr lang="ru-RU" dirty="0" smtClean="0"/>
              <a:t>свести</a:t>
            </a:r>
            <a:r>
              <a:rPr lang="ru-RU" dirty="0"/>
              <a:t>.  Таква врста пажње назива се аутоматска, пасивна или невољна пажња, и настаје као </a:t>
            </a:r>
            <a:r>
              <a:rPr lang="ru-RU" dirty="0" smtClean="0"/>
              <a:t>реакција </a:t>
            </a:r>
            <a:r>
              <a:rPr lang="ru-RU" dirty="0"/>
              <a:t>организма на интензивне, нове непознате или биолошки значајне стимулусе. Ова </a:t>
            </a:r>
            <a:r>
              <a:rPr lang="ru-RU" dirty="0" smtClean="0"/>
              <a:t>врста </a:t>
            </a:r>
            <a:r>
              <a:rPr lang="ru-RU" dirty="0"/>
              <a:t>пажње може да се запази у свом елементарном виду већ у првим месецима живота </a:t>
            </a:r>
            <a:r>
              <a:rPr lang="sr-Latn-RS" dirty="0" smtClean="0"/>
              <a:t> </a:t>
            </a:r>
            <a:r>
              <a:rPr lang="ru-RU" dirty="0" smtClean="0"/>
              <a:t>детета </a:t>
            </a:r>
            <a:r>
              <a:rPr lang="ru-RU" dirty="0"/>
              <a:t>у облику јасних телесних манифестација као што је реакција буђења, покретања очију а касније и главе у правцу дражи - (које су руски аутори назвали) ''рефлекс усредсређености или </a:t>
            </a:r>
            <a:r>
              <a:rPr lang="ru-RU" dirty="0" smtClean="0"/>
              <a:t>оријентациони </a:t>
            </a:r>
            <a:r>
              <a:rPr lang="ru-RU" dirty="0"/>
              <a:t>рефлекс''.</a:t>
            </a:r>
          </a:p>
        </p:txBody>
      </p:sp>
    </p:spTree>
    <p:extLst>
      <p:ext uri="{BB962C8B-B14F-4D97-AF65-F5344CB8AC3E}">
        <p14:creationId xmlns:p14="http://schemas.microsoft.com/office/powerpoint/2010/main" val="185976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Усмеравање или усредсређивање пажње на свесно постављен циљ јесте вољна, </a:t>
            </a:r>
            <a:r>
              <a:rPr lang="ru-RU" dirty="0" smtClean="0"/>
              <a:t>активна</a:t>
            </a:r>
            <a:r>
              <a:rPr lang="sr-Latn-RS" dirty="0" smtClean="0"/>
              <a:t> </a:t>
            </a:r>
            <a:r>
              <a:rPr lang="ru-RU" dirty="0" smtClean="0"/>
              <a:t>или </a:t>
            </a:r>
            <a:r>
              <a:rPr lang="ru-RU" dirty="0"/>
              <a:t>намерна пажња. Она је резултат искључиво људског развоја и проистекла је из </a:t>
            </a:r>
            <a:r>
              <a:rPr lang="ru-RU" dirty="0" smtClean="0"/>
              <a:t>потребе</a:t>
            </a:r>
            <a:r>
              <a:rPr lang="sr-Latn-RS" dirty="0" smtClean="0"/>
              <a:t> </a:t>
            </a:r>
            <a:r>
              <a:rPr lang="ru-RU" dirty="0" smtClean="0"/>
              <a:t>ангажовања </a:t>
            </a:r>
            <a:r>
              <a:rPr lang="ru-RU" dirty="0"/>
              <a:t>психичке активности у процесу рада и омогућава човеку да игнорише све </a:t>
            </a:r>
            <a:r>
              <a:rPr lang="ru-RU" dirty="0" smtClean="0"/>
              <a:t>друге</a:t>
            </a:r>
            <a:r>
              <a:rPr lang="sr-Latn-RS" dirty="0" smtClean="0"/>
              <a:t> </a:t>
            </a:r>
            <a:r>
              <a:rPr lang="ru-RU" dirty="0" smtClean="0"/>
              <a:t>стимулусе </a:t>
            </a:r>
            <a:r>
              <a:rPr lang="ru-RU" dirty="0"/>
              <a:t>онолико дуго колико је потребно да се оствари одређена започета активност и </a:t>
            </a:r>
            <a:r>
              <a:rPr lang="ru-RU" dirty="0" smtClean="0"/>
              <a:t>њен </a:t>
            </a:r>
            <a:r>
              <a:rPr lang="ru-RU" dirty="0"/>
              <a:t>циљ.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1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Карактеристика сталности (или постојаности) пажње односи се на способност да се </a:t>
            </a:r>
            <a:r>
              <a:rPr lang="ru-RU" dirty="0" smtClean="0"/>
              <a:t>на</a:t>
            </a:r>
            <a:r>
              <a:rPr lang="sr-Latn-RS" dirty="0" smtClean="0"/>
              <a:t> </a:t>
            </a:r>
            <a:r>
              <a:rPr lang="ru-RU" dirty="0" smtClean="0"/>
              <a:t>нешто </a:t>
            </a:r>
            <a:r>
              <a:rPr lang="ru-RU" dirty="0"/>
              <a:t>дуже усредсредимо. Уколико је потребно дуже времена одржавати пажњу на неком </a:t>
            </a:r>
            <a:r>
              <a:rPr lang="ru-RU" dirty="0" smtClean="0"/>
              <a:t>објекту</a:t>
            </a:r>
            <a:r>
              <a:rPr lang="ru-RU" dirty="0"/>
              <a:t>, постоји колебање у њеном интензитету. Пажња је динамична па су јој </a:t>
            </a:r>
            <a:r>
              <a:rPr lang="ru-RU" dirty="0" smtClean="0"/>
              <a:t>потребни</a:t>
            </a:r>
            <a:r>
              <a:rPr lang="sr-Latn-RS" dirty="0" smtClean="0"/>
              <a:t> </a:t>
            </a:r>
            <a:r>
              <a:rPr lang="ru-RU" dirty="0" smtClean="0"/>
              <a:t>стални </a:t>
            </a:r>
            <a:r>
              <a:rPr lang="ru-RU" dirty="0"/>
              <a:t>вољни подстицају да би се одржала на истој, и посебно за субјекта неинтересантној </a:t>
            </a:r>
            <a:r>
              <a:rPr lang="sr-Latn-RS" dirty="0" smtClean="0"/>
              <a:t> </a:t>
            </a:r>
            <a:r>
              <a:rPr lang="ru-RU" dirty="0" smtClean="0"/>
              <a:t>активности</a:t>
            </a:r>
            <a:r>
              <a:rPr lang="ru-RU" dirty="0"/>
              <a:t>. Истраживања су показала да је сталност пажње без одстрањивања могућа у </a:t>
            </a:r>
            <a:r>
              <a:rPr lang="ru-RU" dirty="0" smtClean="0"/>
              <a:t>трајању </a:t>
            </a:r>
            <a:r>
              <a:rPr lang="ru-RU" dirty="0"/>
              <a:t>од двадесетак минута, а да је са краткотрајним померањем могуће одржати и до </a:t>
            </a:r>
            <a:r>
              <a:rPr lang="ru-RU" dirty="0" smtClean="0"/>
              <a:t>четрдесетак </a:t>
            </a:r>
            <a:r>
              <a:rPr lang="ru-RU" dirty="0"/>
              <a:t>минута у оквиру активности коју вршимо. Способност задржавања пажње на </a:t>
            </a:r>
            <a:r>
              <a:rPr lang="ru-RU" dirty="0" smtClean="0"/>
              <a:t>одређеном </a:t>
            </a:r>
            <a:r>
              <a:rPr lang="ru-RU" dirty="0"/>
              <a:t>објекту све док се не заврши одређени задатак или постигне циљ, назива се </a:t>
            </a:r>
            <a:r>
              <a:rPr lang="ru-RU" dirty="0" smtClean="0"/>
              <a:t>тенацитет</a:t>
            </a:r>
            <a:r>
              <a:rPr lang="ru-RU" dirty="0"/>
              <a:t>. Тенацитет је могућ уколико постоји отпорност на дистракције, односно </a:t>
            </a:r>
            <a:r>
              <a:rPr lang="ru-RU" dirty="0" smtClean="0"/>
              <a:t>могућност </a:t>
            </a:r>
            <a:r>
              <a:rPr lang="ru-RU" dirty="0"/>
              <a:t>инхибиције стимулуса који су ирелевантни за текућу активност.</a:t>
            </a:r>
          </a:p>
        </p:txBody>
      </p:sp>
    </p:spTree>
    <p:extLst>
      <p:ext uri="{BB962C8B-B14F-4D97-AF65-F5344CB8AC3E}">
        <p14:creationId xmlns:p14="http://schemas.microsoft.com/office/powerpoint/2010/main" val="63514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Вигилност (или преношење пажње), насупрот тенацитету представља способност да </a:t>
            </a:r>
            <a:r>
              <a:rPr lang="ru-RU" dirty="0" smtClean="0"/>
              <a:t>се</a:t>
            </a:r>
            <a:r>
              <a:rPr lang="sr-Latn-RS" dirty="0" smtClean="0"/>
              <a:t> </a:t>
            </a:r>
            <a:r>
              <a:rPr lang="ru-RU" dirty="0" smtClean="0"/>
              <a:t>са </a:t>
            </a:r>
            <a:r>
              <a:rPr lang="ru-RU" dirty="0"/>
              <a:t>обављање једне активности, пређе на другу, односно, способност да се пажња по потреби </a:t>
            </a:r>
            <a:r>
              <a:rPr lang="ru-RU" dirty="0" smtClean="0"/>
              <a:t>лако </a:t>
            </a:r>
            <a:r>
              <a:rPr lang="ru-RU" dirty="0"/>
              <a:t>одвоји од претходног фокуса и усмери на нови. Ова способност је потребна чак и у најједноставнијим ситуацијама: треба прећи са игре на спавање, са слушања бајке на </a:t>
            </a:r>
            <a:r>
              <a:rPr lang="ru-RU" dirty="0" smtClean="0"/>
              <a:t>облачење </a:t>
            </a:r>
            <a:r>
              <a:rPr lang="ru-RU" dirty="0"/>
              <a:t>и шетњу, са цртања на једење итд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05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536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ПАМЋЕЊЕ И КОНЦЕНТРАЦИЈА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ПАМЋЕЊЕ И КОНЦЕНТРАЦИЈА</dc:title>
  <dc:creator>Administrator</dc:creator>
  <cp:lastModifiedBy>v5de6</cp:lastModifiedBy>
  <cp:revision>2</cp:revision>
  <dcterms:created xsi:type="dcterms:W3CDTF">2006-08-16T00:00:00Z</dcterms:created>
  <dcterms:modified xsi:type="dcterms:W3CDTF">2020-12-24T08:01:13Z</dcterms:modified>
</cp:coreProperties>
</file>