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29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FD1-9C10-49DD-ACA0-CD798743D36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9613-2343-4D50-89A5-4BC1DB1D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9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FD1-9C10-49DD-ACA0-CD798743D36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9613-2343-4D50-89A5-4BC1DB1D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7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FD1-9C10-49DD-ACA0-CD798743D36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9613-2343-4D50-89A5-4BC1DB1D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2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FD1-9C10-49DD-ACA0-CD798743D36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9613-2343-4D50-89A5-4BC1DB1D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FD1-9C10-49DD-ACA0-CD798743D36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9613-2343-4D50-89A5-4BC1DB1D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6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FD1-9C10-49DD-ACA0-CD798743D36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9613-2343-4D50-89A5-4BC1DB1D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7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FD1-9C10-49DD-ACA0-CD798743D36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9613-2343-4D50-89A5-4BC1DB1D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FD1-9C10-49DD-ACA0-CD798743D36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9613-2343-4D50-89A5-4BC1DB1D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2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FD1-9C10-49DD-ACA0-CD798743D36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9613-2343-4D50-89A5-4BC1DB1D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0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FD1-9C10-49DD-ACA0-CD798743D36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9613-2343-4D50-89A5-4BC1DB1D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8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FD1-9C10-49DD-ACA0-CD798743D36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9613-2343-4D50-89A5-4BC1DB1D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6FD1-9C10-49DD-ACA0-CD798743D36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A9613-2343-4D50-89A5-4BC1DB1D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2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3008"/>
          </a:xfrm>
        </p:spPr>
        <p:txBody>
          <a:bodyPr>
            <a:normAutofit/>
          </a:bodyPr>
          <a:lstStyle/>
          <a:p>
            <a:r>
              <a:rPr lang="sr-Cyrl-RS" sz="4400" b="1" dirty="0" smtClean="0">
                <a:solidFill>
                  <a:srgbClr val="C00000"/>
                </a:solidFill>
                <a:latin typeface="+mn-lt"/>
              </a:rPr>
              <a:t>МОТИВАЦИЈА ЗА УЧЕЊЕ</a:t>
            </a:r>
            <a:br>
              <a:rPr lang="sr-Cyrl-RS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sr-Cyrl-RS" sz="2400" b="1" dirty="0" smtClean="0">
                <a:solidFill>
                  <a:srgbClr val="C00000"/>
                </a:solidFill>
                <a:latin typeface="+mn-lt"/>
              </a:rPr>
              <a:t>Васпитач : Јелена Пујић</a:t>
            </a:r>
            <a:endParaRPr lang="en-US" sz="4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9" y="2238378"/>
            <a:ext cx="6152605" cy="327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1397726"/>
            <a:ext cx="3932237" cy="4471262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rgbClr val="C00000"/>
                </a:solidFill>
              </a:rPr>
              <a:t>Немојте преплитати неколико задатака</a:t>
            </a:r>
            <a:r>
              <a:rPr lang="sr-Cyrl-RS" sz="3200" dirty="0" smtClean="0">
                <a:solidFill>
                  <a:srgbClr val="C00000"/>
                </a:solidFill>
              </a:rPr>
              <a:t>.</a:t>
            </a:r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sr-Cyrl-RS" sz="3200" dirty="0" smtClean="0">
                <a:solidFill>
                  <a:srgbClr val="C00000"/>
                </a:solidFill>
              </a:rPr>
              <a:t> </a:t>
            </a:r>
            <a:r>
              <a:rPr lang="sr-Cyrl-RS" sz="3200" dirty="0" smtClean="0">
                <a:solidFill>
                  <a:srgbClr val="C00000"/>
                </a:solidFill>
              </a:rPr>
              <a:t>Веома је битно да се концентришете на један задатак и да га урадите што боље можете.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1851" y="809901"/>
            <a:ext cx="10515600" cy="3108959"/>
          </a:xfrm>
        </p:spPr>
        <p:txBody>
          <a:bodyPr>
            <a:normAutofit/>
          </a:bodyPr>
          <a:lstStyle/>
          <a:p>
            <a:pPr algn="ctr"/>
            <a:r>
              <a:rPr lang="sr-Cyrl-RS" sz="4800" b="1" i="1" dirty="0" smtClean="0">
                <a:solidFill>
                  <a:srgbClr val="00B050"/>
                </a:solidFill>
                <a:latin typeface="+mn-lt"/>
              </a:rPr>
              <a:t>’’ПУТОВАЊЕ ОД ХИЉАДУ МИЉА ПОЧИЊЕ ПРВИМ КОРАКОМ’’</a:t>
            </a:r>
            <a:r>
              <a:rPr lang="en-US" sz="4800" b="1" i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en-US" sz="4800" b="1" i="1" dirty="0" smtClean="0">
                <a:solidFill>
                  <a:srgbClr val="00B050"/>
                </a:solidFill>
                <a:latin typeface="+mn-lt"/>
              </a:rPr>
            </a:br>
            <a:endParaRPr lang="en-US" sz="4800" b="1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1851" y="4297683"/>
            <a:ext cx="10515600" cy="1791971"/>
          </a:xfrm>
        </p:spPr>
        <p:txBody>
          <a:bodyPr>
            <a:normAutofit/>
          </a:bodyPr>
          <a:lstStyle/>
          <a:p>
            <a:pPr algn="r"/>
            <a:r>
              <a:rPr lang="sr-Cyrl-RS" sz="3200" b="1" dirty="0" smtClean="0">
                <a:solidFill>
                  <a:srgbClr val="00B050"/>
                </a:solidFill>
              </a:rPr>
              <a:t>Лао це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3075" y="27851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36730"/>
            <a:ext cx="10515600" cy="2852737"/>
          </a:xfrm>
        </p:spPr>
        <p:txBody>
          <a:bodyPr/>
          <a:lstStyle/>
          <a:p>
            <a:r>
              <a:rPr lang="en-US" smtClean="0"/>
              <a:t>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107581"/>
            <a:ext cx="10515600" cy="982073"/>
          </a:xfrm>
        </p:spPr>
        <p:txBody>
          <a:bodyPr>
            <a:normAutofit/>
          </a:bodyPr>
          <a:lstStyle/>
          <a:p>
            <a:pPr algn="ctr"/>
            <a:r>
              <a:rPr lang="sr-Cyrl-RS" sz="6000" b="1" dirty="0" smtClean="0"/>
              <a:t>НА ПАЖЊИ!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" y="469784"/>
            <a:ext cx="11274803" cy="44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0" b="597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6345" y="1669409"/>
            <a:ext cx="5863904" cy="2088858"/>
          </a:xfrm>
        </p:spPr>
        <p:txBody>
          <a:bodyPr>
            <a:noAutofit/>
          </a:bodyPr>
          <a:lstStyle/>
          <a:p>
            <a:r>
              <a:rPr lang="sr-Cyrl-RS" sz="3600" b="1" i="1" dirty="0" smtClean="0">
                <a:solidFill>
                  <a:srgbClr val="C00000"/>
                </a:solidFill>
                <a:latin typeface="+mn-lt"/>
              </a:rPr>
              <a:t>„Крените корак по корак. </a:t>
            </a:r>
            <a:r>
              <a:rPr lang="sr-Cyrl-RS" sz="3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sr-Cyrl-RS" sz="3600" b="1" i="1" dirty="0" smtClean="0">
                <a:solidFill>
                  <a:srgbClr val="C00000"/>
                </a:solidFill>
                <a:latin typeface="+mn-lt"/>
              </a:rPr>
              <a:t>     </a:t>
            </a:r>
            <a:r>
              <a:rPr lang="en-US" sz="3600" b="1" i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3600" b="1" i="1" dirty="0" smtClean="0">
                <a:solidFill>
                  <a:srgbClr val="C00000"/>
                </a:solidFill>
                <a:latin typeface="+mn-lt"/>
              </a:rPr>
            </a:br>
            <a:r>
              <a:rPr lang="sr-Cyrl-RS" sz="3600" b="1" i="1" dirty="0" smtClean="0">
                <a:solidFill>
                  <a:srgbClr val="C00000"/>
                </a:solidFill>
                <a:latin typeface="+mn-lt"/>
              </a:rPr>
              <a:t>Не </a:t>
            </a:r>
            <a:r>
              <a:rPr lang="sr-Cyrl-RS" sz="3600" b="1" i="1" dirty="0" smtClean="0">
                <a:solidFill>
                  <a:srgbClr val="C00000"/>
                </a:solidFill>
                <a:latin typeface="+mn-lt"/>
              </a:rPr>
              <a:t>морате видети читаво стубиште. </a:t>
            </a:r>
            <a:br>
              <a:rPr lang="sr-Cyrl-RS" sz="3600" b="1" i="1" dirty="0" smtClean="0">
                <a:solidFill>
                  <a:srgbClr val="C00000"/>
                </a:solidFill>
                <a:latin typeface="+mn-lt"/>
              </a:rPr>
            </a:br>
            <a:r>
              <a:rPr lang="sr-Cyrl-RS" sz="3600" b="1" i="1" dirty="0" smtClean="0">
                <a:solidFill>
                  <a:srgbClr val="C00000"/>
                </a:solidFill>
                <a:latin typeface="+mn-lt"/>
              </a:rPr>
              <a:t>Само направите први корак“</a:t>
            </a:r>
            <a:endParaRPr lang="en-US" sz="3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5212080"/>
            <a:ext cx="3932237" cy="656908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rgbClr val="C00000"/>
                </a:solidFill>
              </a:rPr>
              <a:t>Мартин Лутер Кинг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4284616"/>
            <a:ext cx="9144000" cy="13193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b="1" dirty="0" smtClean="0"/>
              <a:t>Не чекајте инспирацију за учење.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b="1" dirty="0" smtClean="0"/>
              <a:t>Учење започните одмах и будите упорни. Најлакше је одустати.</a:t>
            </a:r>
          </a:p>
          <a:p>
            <a:endParaRPr lang="sr-Cyrl-R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2" y="940526"/>
            <a:ext cx="6244047" cy="3056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7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992246"/>
            <a:ext cx="9144000" cy="1265554"/>
          </a:xfrm>
        </p:spPr>
        <p:txBody>
          <a:bodyPr>
            <a:normAutofit fontScale="92500" lnSpcReduction="10000"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</a:rPr>
              <a:t>ПЛАНИРАЈТЕ УЧЕЊЕ</a:t>
            </a:r>
          </a:p>
          <a:p>
            <a:r>
              <a:rPr lang="sr-Cyrl-RS" sz="2800" dirty="0" smtClean="0">
                <a:solidFill>
                  <a:srgbClr val="C00000"/>
                </a:solidFill>
              </a:rPr>
              <a:t>Највећи део успеха је припрема. Направите дневни, недељни и месечни план и покушајте да не одступате од плана.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3" y="640081"/>
            <a:ext cx="5460275" cy="286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2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789"/>
            <a:ext cx="10515600" cy="1999252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latin typeface="+mn-lt"/>
              </a:rPr>
              <a:t>Испуните неопходне предуслове за учење</a:t>
            </a:r>
            <a:br>
              <a:rPr lang="sr-Cyrl-RS" sz="3200" b="1" dirty="0" smtClean="0">
                <a:latin typeface="+mn-lt"/>
              </a:rPr>
            </a:br>
            <a:r>
              <a:rPr lang="sr-Cyrl-RS" sz="2800" dirty="0" smtClean="0"/>
              <a:t>Уредите простор </a:t>
            </a:r>
            <a:r>
              <a:rPr lang="x-none" sz="2800" dirty="0" smtClean="0"/>
              <a:t>–</a:t>
            </a:r>
            <a:r>
              <a:rPr lang="en-US" sz="2800" dirty="0" smtClean="0"/>
              <a:t> </a:t>
            </a:r>
            <a:r>
              <a:rPr lang="sr-Cyrl-RS" sz="2800" dirty="0" smtClean="0"/>
              <a:t>план, радни сто, утврђено време, стално место...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5" y="1996941"/>
            <a:ext cx="10163623" cy="447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2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7"/>
            <a:ext cx="9144000" cy="954631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0070C0"/>
                </a:solidFill>
                <a:latin typeface="+mn-lt"/>
              </a:rPr>
              <a:t>Постигните мале успехе на самом почетку јер ништа не мотивише као успех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834640"/>
            <a:ext cx="9144000" cy="2423160"/>
          </a:xfrm>
        </p:spPr>
        <p:txBody>
          <a:bodyPr/>
          <a:lstStyle/>
          <a:p>
            <a:pPr algn="l"/>
            <a:r>
              <a:rPr lang="sr-Cyrl-RS" sz="2800" dirty="0" smtClean="0">
                <a:solidFill>
                  <a:srgbClr val="0070C0"/>
                </a:solidFill>
              </a:rPr>
              <a:t>Поделите градиво на мање целине, те ћете брзим савладавањем једне целине осетити задовољство напретком и брзо прећи на другу целину. 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l"/>
            <a:r>
              <a:rPr lang="sr-Cyrl-RS" sz="2800" dirty="0" smtClean="0">
                <a:solidFill>
                  <a:srgbClr val="0070C0"/>
                </a:solidFill>
              </a:rPr>
              <a:t>То </a:t>
            </a:r>
            <a:r>
              <a:rPr lang="sr-Cyrl-RS" sz="2800" dirty="0" smtClean="0">
                <a:solidFill>
                  <a:srgbClr val="0070C0"/>
                </a:solidFill>
              </a:rPr>
              <a:t>је добро психолошки и мотивише.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174" y="171974"/>
            <a:ext cx="4832057" cy="1600200"/>
          </a:xfrm>
        </p:spPr>
        <p:txBody>
          <a:bodyPr/>
          <a:lstStyle/>
          <a:p>
            <a:pPr algn="ctr"/>
            <a:r>
              <a:rPr lang="sr-Cyrl-RS" b="1" dirty="0" smtClean="0">
                <a:latin typeface="+mn-lt"/>
              </a:rPr>
              <a:t>Награда  за сваки успех, извршен задатак</a:t>
            </a:r>
            <a:endParaRPr lang="en-US" b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75" y="798633"/>
            <a:ext cx="5557807" cy="5129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Награда ствара позитивне асоцијације. Унапред одредите шта ће бити награда (нпр. Чоколада,омиљена књига, одлазак у биоскоп, позориште..)</a:t>
            </a:r>
          </a:p>
          <a:p>
            <a:r>
              <a:rPr lang="sr-Cyrl-RS" sz="2400" dirty="0" smtClean="0"/>
              <a:t>Највећа награда изнад свих јесте да будете поносни на своје учење.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10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29" y="704676"/>
            <a:ext cx="5955295" cy="2256638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Користите стратегију „грудве снега“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11" y="989905"/>
            <a:ext cx="6156272" cy="461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6" y="3888692"/>
            <a:ext cx="4318583" cy="269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9789" y="968929"/>
            <a:ext cx="5032507" cy="910206"/>
          </a:xfrm>
        </p:spPr>
        <p:txBody>
          <a:bodyPr/>
          <a:lstStyle/>
          <a:p>
            <a:r>
              <a:rPr lang="sr-Cyrl-RS" b="1" dirty="0" smtClean="0">
                <a:latin typeface="+mn-lt"/>
              </a:rPr>
              <a:t>Ево како она изгледа:</a:t>
            </a:r>
            <a:endParaRPr lang="en-US" b="1" dirty="0">
              <a:latin typeface="+mn-lt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r="9844"/>
          <a:stretch>
            <a:fillRect/>
          </a:stretch>
        </p:blipFill>
        <p:spPr>
          <a:xfrm>
            <a:off x="5803973" y="499146"/>
            <a:ext cx="6172200" cy="540385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12397" y="2160169"/>
            <a:ext cx="5276675" cy="4697835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Отворите уџбеник и пронађите најзанимљивији део за учење.Започните одатле процес учења и на тај начин ћете део књиге или поглавље савладати на лак и једноставан начин. То ће повећати ваше самопоуздање и мотивацију. Попут грудве снега која се котрља и повећава, тако ће се и ваше наредне активности у учењу везати за први успешно обављен задатак.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53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249</Words>
  <Application>Microsoft Office PowerPoint</Application>
  <PresentationFormat>Custom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МОТИВАЦИЈА ЗА УЧЕЊЕ Васпитач : Јелена Пујић</vt:lpstr>
      <vt:lpstr>„Крените корак по корак.        Не морате видети читаво стубиште.  Само направите први корак“</vt:lpstr>
      <vt:lpstr>PowerPoint Presentation</vt:lpstr>
      <vt:lpstr>PowerPoint Presentation</vt:lpstr>
      <vt:lpstr>Испуните неопходне предуслове за учење Уредите простор – план, радни сто, утврђено време, стално место...</vt:lpstr>
      <vt:lpstr>Постигните мале успехе на самом почетку јер ништа не мотивише као успех</vt:lpstr>
      <vt:lpstr>Награда  за сваки успех, извршен задатак</vt:lpstr>
      <vt:lpstr>Користите стратегију „грудве снега“</vt:lpstr>
      <vt:lpstr>Ево како она изгледа:</vt:lpstr>
      <vt:lpstr>PowerPoint Presentation</vt:lpstr>
      <vt:lpstr>’’ПУТОВАЊЕ ОД ХИЉАДУ МИЉА ПОЧИЊЕ ПРВИМ КОРАКОМ’’ </vt:lpstr>
      <vt:lpstr>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МОТИВАЦИЈА ЗА УЧЕЊЕ</dc:title>
  <dc:creator>Korisnik</dc:creator>
  <cp:lastModifiedBy>Super User</cp:lastModifiedBy>
  <cp:revision>18</cp:revision>
  <dcterms:created xsi:type="dcterms:W3CDTF">2020-12-24T19:57:37Z</dcterms:created>
  <dcterms:modified xsi:type="dcterms:W3CDTF">2020-12-24T23:11:48Z</dcterms:modified>
</cp:coreProperties>
</file>